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xml" ContentType="application/vnd.openxmlformats-officedocument.presentationml.tags+xml"/>
  <Override PartName="/ppt/notesSlides/notesSlide12.xml" ContentType="application/vnd.openxmlformats-officedocument.presentationml.notesSlide+xml"/>
  <Override PartName="/ppt/tags/tag2.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bookmarkIdSeed="5">
  <p:sldMasterIdLst>
    <p:sldMasterId id="2147483660" r:id="rId1"/>
    <p:sldMasterId id="2147483721" r:id="rId2"/>
  </p:sldMasterIdLst>
  <p:notesMasterIdLst>
    <p:notesMasterId r:id="rId39"/>
  </p:notesMasterIdLst>
  <p:handoutMasterIdLst>
    <p:handoutMasterId r:id="rId40"/>
  </p:handoutMasterIdLst>
  <p:sldIdLst>
    <p:sldId id="365" r:id="rId3"/>
    <p:sldId id="596" r:id="rId4"/>
    <p:sldId id="352" r:id="rId5"/>
    <p:sldId id="370" r:id="rId6"/>
    <p:sldId id="369" r:id="rId7"/>
    <p:sldId id="360" r:id="rId8"/>
    <p:sldId id="372" r:id="rId9"/>
    <p:sldId id="385" r:id="rId10"/>
    <p:sldId id="429" r:id="rId11"/>
    <p:sldId id="386" r:id="rId12"/>
    <p:sldId id="359" r:id="rId13"/>
    <p:sldId id="430" r:id="rId14"/>
    <p:sldId id="366" r:id="rId15"/>
    <p:sldId id="373" r:id="rId16"/>
    <p:sldId id="374" r:id="rId17"/>
    <p:sldId id="375" r:id="rId18"/>
    <p:sldId id="431" r:id="rId19"/>
    <p:sldId id="383" r:id="rId20"/>
    <p:sldId id="384" r:id="rId21"/>
    <p:sldId id="357" r:id="rId22"/>
    <p:sldId id="597" r:id="rId23"/>
    <p:sldId id="434" r:id="rId24"/>
    <p:sldId id="428" r:id="rId25"/>
    <p:sldId id="391" r:id="rId26"/>
    <p:sldId id="392" r:id="rId27"/>
    <p:sldId id="393" r:id="rId28"/>
    <p:sldId id="394" r:id="rId29"/>
    <p:sldId id="390" r:id="rId30"/>
    <p:sldId id="388" r:id="rId31"/>
    <p:sldId id="377" r:id="rId32"/>
    <p:sldId id="389" r:id="rId33"/>
    <p:sldId id="382" r:id="rId34"/>
    <p:sldId id="379" r:id="rId35"/>
    <p:sldId id="378" r:id="rId36"/>
    <p:sldId id="380" r:id="rId37"/>
    <p:sldId id="381" r:id="rId38"/>
  </p:sldIdLst>
  <p:sldSz cx="12192000" cy="6858000"/>
  <p:notesSz cx="6858000" cy="9144000"/>
  <p:embeddedFontLst>
    <p:embeddedFont>
      <p:font typeface="Calibri" panose="020F0502020204030204" pitchFamily="34" charset="0"/>
      <p:regular r:id="rId41"/>
      <p:bold r:id="rId42"/>
      <p:italic r:id="rId43"/>
      <p:boldItalic r:id="rId44"/>
    </p:embeddedFont>
    <p:embeddedFont>
      <p:font typeface="Calibri Light" panose="020F0302020204030204" pitchFamily="34" charset="0"/>
      <p:regular r:id="rId45"/>
      <p:italic r:id="rId46"/>
    </p:embeddedFont>
    <p:embeddedFont>
      <p:font typeface="Consolas" panose="020B0609020204030204" pitchFamily="49" charset="0"/>
      <p:regular r:id="rId47"/>
      <p:bold r:id="rId48"/>
      <p:italic r:id="rId49"/>
      <p:boldItalic r:id="rId50"/>
    </p:embeddedFont>
    <p:embeddedFont>
      <p:font typeface="Segoe UI" panose="020B0502040204020203" pitchFamily="34" charset="0"/>
      <p:regular r:id="rId51"/>
      <p:bold r:id="rId52"/>
      <p:italic r:id="rId53"/>
      <p:boldItalic r:id="rId54"/>
    </p:embeddedFont>
    <p:embeddedFont>
      <p:font typeface="Segoe UI Light" panose="020B0502040204020203" pitchFamily="34" charset="0"/>
      <p:regular r:id="rId55"/>
      <p:italic r:id="rId56"/>
    </p:embeddedFont>
    <p:embeddedFont>
      <p:font typeface="Verdana" panose="020B0604030504040204" pitchFamily="34" charset="0"/>
      <p:regular r:id="rId57"/>
      <p:bold r:id="rId58"/>
      <p:italic r:id="rId59"/>
      <p:boldItalic r:id="rId60"/>
    </p:embeddedFont>
  </p:embeddedFontLst>
  <p:defaultTextStyle>
    <a:defPPr>
      <a:defRPr lang="en-US"/>
    </a:defPPr>
    <a:lvl1pPr algn="l" rtl="0" fontAlgn="base">
      <a:spcBef>
        <a:spcPct val="0"/>
      </a:spcBef>
      <a:spcAft>
        <a:spcPct val="0"/>
      </a:spcAft>
      <a:defRPr b="1" kern="1200">
        <a:solidFill>
          <a:schemeClr val="tx1"/>
        </a:solidFill>
        <a:latin typeface="Verdana" pitchFamily="34" charset="0"/>
        <a:ea typeface="+mn-ea"/>
        <a:cs typeface="Arial" charset="0"/>
      </a:defRPr>
    </a:lvl1pPr>
    <a:lvl2pPr marL="457200" algn="l" rtl="0" fontAlgn="base">
      <a:spcBef>
        <a:spcPct val="0"/>
      </a:spcBef>
      <a:spcAft>
        <a:spcPct val="0"/>
      </a:spcAft>
      <a:defRPr b="1" kern="1200">
        <a:solidFill>
          <a:schemeClr val="tx1"/>
        </a:solidFill>
        <a:latin typeface="Verdana" pitchFamily="34" charset="0"/>
        <a:ea typeface="+mn-ea"/>
        <a:cs typeface="Arial" charset="0"/>
      </a:defRPr>
    </a:lvl2pPr>
    <a:lvl3pPr marL="914400" algn="l" rtl="0" fontAlgn="base">
      <a:spcBef>
        <a:spcPct val="0"/>
      </a:spcBef>
      <a:spcAft>
        <a:spcPct val="0"/>
      </a:spcAft>
      <a:defRPr b="1" kern="1200">
        <a:solidFill>
          <a:schemeClr val="tx1"/>
        </a:solidFill>
        <a:latin typeface="Verdana" pitchFamily="34" charset="0"/>
        <a:ea typeface="+mn-ea"/>
        <a:cs typeface="Arial" charset="0"/>
      </a:defRPr>
    </a:lvl3pPr>
    <a:lvl4pPr marL="1371600" algn="l" rtl="0" fontAlgn="base">
      <a:spcBef>
        <a:spcPct val="0"/>
      </a:spcBef>
      <a:spcAft>
        <a:spcPct val="0"/>
      </a:spcAft>
      <a:defRPr b="1" kern="1200">
        <a:solidFill>
          <a:schemeClr val="tx1"/>
        </a:solidFill>
        <a:latin typeface="Verdana" pitchFamily="34" charset="0"/>
        <a:ea typeface="+mn-ea"/>
        <a:cs typeface="Arial" charset="0"/>
      </a:defRPr>
    </a:lvl4pPr>
    <a:lvl5pPr marL="1828800" algn="l" rtl="0" fontAlgn="base">
      <a:spcBef>
        <a:spcPct val="0"/>
      </a:spcBef>
      <a:spcAft>
        <a:spcPct val="0"/>
      </a:spcAft>
      <a:defRPr b="1" kern="1200">
        <a:solidFill>
          <a:schemeClr val="tx1"/>
        </a:solidFill>
        <a:latin typeface="Verdana" pitchFamily="34" charset="0"/>
        <a:ea typeface="+mn-ea"/>
        <a:cs typeface="Arial" charset="0"/>
      </a:defRPr>
    </a:lvl5pPr>
    <a:lvl6pPr marL="2286000" algn="l" defTabSz="914400" rtl="0" eaLnBrk="1" latinLnBrk="0" hangingPunct="1">
      <a:defRPr b="1" kern="1200">
        <a:solidFill>
          <a:schemeClr val="tx1"/>
        </a:solidFill>
        <a:latin typeface="Verdana" pitchFamily="34" charset="0"/>
        <a:ea typeface="+mn-ea"/>
        <a:cs typeface="Arial" charset="0"/>
      </a:defRPr>
    </a:lvl6pPr>
    <a:lvl7pPr marL="2743200" algn="l" defTabSz="914400" rtl="0" eaLnBrk="1" latinLnBrk="0" hangingPunct="1">
      <a:defRPr b="1" kern="1200">
        <a:solidFill>
          <a:schemeClr val="tx1"/>
        </a:solidFill>
        <a:latin typeface="Verdana" pitchFamily="34" charset="0"/>
        <a:ea typeface="+mn-ea"/>
        <a:cs typeface="Arial" charset="0"/>
      </a:defRPr>
    </a:lvl7pPr>
    <a:lvl8pPr marL="3200400" algn="l" defTabSz="914400" rtl="0" eaLnBrk="1" latinLnBrk="0" hangingPunct="1">
      <a:defRPr b="1" kern="1200">
        <a:solidFill>
          <a:schemeClr val="tx1"/>
        </a:solidFill>
        <a:latin typeface="Verdana" pitchFamily="34" charset="0"/>
        <a:ea typeface="+mn-ea"/>
        <a:cs typeface="Arial" charset="0"/>
      </a:defRPr>
    </a:lvl8pPr>
    <a:lvl9pPr marL="3657600" algn="l" defTabSz="914400" rtl="0" eaLnBrk="1" latinLnBrk="0" hangingPunct="1">
      <a:defRPr b="1" kern="1200">
        <a:solidFill>
          <a:schemeClr val="tx1"/>
        </a:solidFill>
        <a:latin typeface="Verdana" pitchFamily="34" charset="0"/>
        <a:ea typeface="+mn-ea"/>
        <a:cs typeface="Arial" charset="0"/>
      </a:defRPr>
    </a:lvl9pPr>
  </p:defaultTextStyle>
  <p:extLst>
    <p:ext uri="{521415D9-36F7-43E2-AB2F-B90AF26B5E84}">
      <p14:sectionLst xmlns:p14="http://schemas.microsoft.com/office/powerpoint/2010/main">
        <p14:section name="Default Section" id="{6D02174B-784A-434E-834A-4FC2579EC5AD}">
          <p14:sldIdLst>
            <p14:sldId id="365"/>
            <p14:sldId id="596"/>
            <p14:sldId id="352"/>
          </p14:sldIdLst>
        </p14:section>
        <p14:section name="Getting Started" id="{93FA39F7-5EE3-4BDE-9E62-D460BC9D2555}">
          <p14:sldIdLst>
            <p14:sldId id="370"/>
            <p14:sldId id="369"/>
            <p14:sldId id="360"/>
            <p14:sldId id="372"/>
            <p14:sldId id="385"/>
            <p14:sldId id="429"/>
            <p14:sldId id="386"/>
            <p14:sldId id="359"/>
            <p14:sldId id="430"/>
            <p14:sldId id="366"/>
            <p14:sldId id="373"/>
            <p14:sldId id="374"/>
            <p14:sldId id="375"/>
            <p14:sldId id="431"/>
          </p14:sldIdLst>
        </p14:section>
        <p14:section name="Afternoon" id="{C9FEE982-7118-43F4-AF73-96DA103AD135}">
          <p14:sldIdLst>
            <p14:sldId id="383"/>
            <p14:sldId id="384"/>
            <p14:sldId id="357"/>
          </p14:sldIdLst>
        </p14:section>
        <p14:section name="Extra &amp; Parking Lot" id="{545A28E7-B45D-4E5F-B45B-0ADD1CBD9F26}">
          <p14:sldIdLst>
            <p14:sldId id="597"/>
            <p14:sldId id="434"/>
            <p14:sldId id="428"/>
            <p14:sldId id="391"/>
            <p14:sldId id="392"/>
            <p14:sldId id="393"/>
            <p14:sldId id="394"/>
          </p14:sldIdLst>
        </p14:section>
        <p14:section name="Wrap-up" id="{57449448-5CC9-463C-B55A-02860A004457}">
          <p14:sldIdLst>
            <p14:sldId id="390"/>
            <p14:sldId id="388"/>
            <p14:sldId id="377"/>
            <p14:sldId id="389"/>
            <p14:sldId id="382"/>
            <p14:sldId id="379"/>
            <p14:sldId id="378"/>
            <p14:sldId id="380"/>
            <p14:sldId id="38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A57CD"/>
    <a:srgbClr val="0043C8"/>
    <a:srgbClr val="8DACD0"/>
    <a:srgbClr val="3399FF"/>
    <a:srgbClr val="0070C0"/>
    <a:srgbClr val="7AB0F2"/>
    <a:srgbClr val="D8DEE7"/>
    <a:srgbClr val="669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903" autoAdjust="0"/>
    <p:restoredTop sz="93907" autoAdjust="0"/>
  </p:normalViewPr>
  <p:slideViewPr>
    <p:cSldViewPr snapToGrid="0">
      <p:cViewPr varScale="1">
        <p:scale>
          <a:sx n="68" d="100"/>
          <a:sy n="68" d="100"/>
        </p:scale>
        <p:origin x="772" y="6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0" d="100"/>
          <a:sy n="80" d="100"/>
        </p:scale>
        <p:origin x="3918"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handoutMaster" Target="handoutMasters/handout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9.fntdata"/><Relationship Id="rId57" Type="http://schemas.openxmlformats.org/officeDocument/2006/relationships/font" Target="fonts/font17.fntdata"/><Relationship Id="rId61"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font" Target="fonts/font2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6.fntdata"/><Relationship Id="rId59" Type="http://schemas.openxmlformats.org/officeDocument/2006/relationships/font" Target="fonts/font19.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70CA56-E1F1-4304-993E-F3428D50E66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3D9495E-08B6-4F59-A3F3-9FD12300E12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D784404-57E5-4341-9230-5EC072B8C3C5}" type="datetimeFigureOut">
              <a:rPr lang="en-US" smtClean="0"/>
              <a:t>6/13/2018</a:t>
            </a:fld>
            <a:endParaRPr lang="en-US"/>
          </a:p>
        </p:txBody>
      </p:sp>
      <p:sp>
        <p:nvSpPr>
          <p:cNvPr id="4" name="Footer Placeholder 3">
            <a:extLst>
              <a:ext uri="{FF2B5EF4-FFF2-40B4-BE49-F238E27FC236}">
                <a16:creationId xmlns:a16="http://schemas.microsoft.com/office/drawing/2014/main" id="{D110874D-4F40-4590-AD0F-D9901998A10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EC9182F-5CBD-4D85-8594-DD19B01D8A1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E07D361-57B1-4BF7-8791-79A35145D1DB}" type="slidenum">
              <a:rPr lang="en-US" smtClean="0"/>
              <a:t>‹#›</a:t>
            </a:fld>
            <a:endParaRPr lang="en-US"/>
          </a:p>
        </p:txBody>
      </p:sp>
    </p:spTree>
    <p:extLst>
      <p:ext uri="{BB962C8B-B14F-4D97-AF65-F5344CB8AC3E}">
        <p14:creationId xmlns:p14="http://schemas.microsoft.com/office/powerpoint/2010/main" val="409120083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33EFA3-31EF-403B-8080-9776000D59FF}" type="datetimeFigureOut">
              <a:rPr lang="en-US" smtClean="0"/>
              <a:t>6/13/2018</a:t>
            </a:fld>
            <a:endParaRPr lang="en-US" dirty="0"/>
          </a:p>
        </p:txBody>
      </p:sp>
      <p:sp>
        <p:nvSpPr>
          <p:cNvPr id="4" name="Slide Image Placeholder 3"/>
          <p:cNvSpPr>
            <a:spLocks noGrp="1" noRot="1" noChangeAspect="1"/>
          </p:cNvSpPr>
          <p:nvPr>
            <p:ph type="sldImg" idx="2"/>
          </p:nvPr>
        </p:nvSpPr>
        <p:spPr>
          <a:xfrm>
            <a:off x="3914775" y="73025"/>
            <a:ext cx="3289300" cy="1851025"/>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310896" y="2093976"/>
            <a:ext cx="6153912" cy="660400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9E9337-0361-41F3-9C17-1F4FFD1214BA}" type="slidenum">
              <a:rPr lang="en-US" smtClean="0"/>
              <a:t>‹#›</a:t>
            </a:fld>
            <a:endParaRPr lang="en-US" dirty="0"/>
          </a:p>
        </p:txBody>
      </p:sp>
    </p:spTree>
    <p:extLst>
      <p:ext uri="{BB962C8B-B14F-4D97-AF65-F5344CB8AC3E}">
        <p14:creationId xmlns:p14="http://schemas.microsoft.com/office/powerpoint/2010/main" val="1316725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4775" y="73025"/>
            <a:ext cx="3289300" cy="1851025"/>
          </a:xfrm>
        </p:spPr>
      </p:sp>
      <p:sp>
        <p:nvSpPr>
          <p:cNvPr id="3" name="Notes Placeholder 2"/>
          <p:cNvSpPr>
            <a:spLocks noGrp="1"/>
          </p:cNvSpPr>
          <p:nvPr>
            <p:ph type="body" idx="1"/>
          </p:nvPr>
        </p:nvSpPr>
        <p:spPr>
          <a:xfrm>
            <a:off x="310896" y="2093976"/>
            <a:ext cx="6153912" cy="6604000"/>
          </a:xfrm>
        </p:spPr>
        <p:txBody>
          <a:bodyPr>
            <a:noAutofit/>
          </a:bodyPr>
          <a:lstStyle/>
          <a:p>
            <a:pPr>
              <a:lnSpc>
                <a:spcPct val="107000"/>
              </a:lnSpc>
              <a:spcAft>
                <a:spcPts val="800"/>
              </a:spcAft>
            </a:pPr>
            <a:r>
              <a:rPr lang="en-US" sz="1000" dirty="0">
                <a:effectLst/>
                <a:latin typeface="Arial" panose="020B0604020202020204" pitchFamily="34" charset="0"/>
                <a:ea typeface="Calibri" panose="020F0502020204030204" pitchFamily="34" charset="0"/>
                <a:cs typeface="Times New Roman" panose="02020603050405020304" pitchFamily="18" charset="0"/>
              </a:rPr>
              <a:t>Presentation:</a:t>
            </a:r>
            <a:r>
              <a:rPr lang="en-US" sz="1000" b="1" dirty="0">
                <a:effectLst/>
                <a:latin typeface="Arial" panose="020B0604020202020204" pitchFamily="34" charset="0"/>
                <a:ea typeface="Calibri" panose="020F0502020204030204" pitchFamily="34" charset="0"/>
                <a:cs typeface="Times New Roman" panose="02020603050405020304" pitchFamily="18" charset="0"/>
              </a:rPr>
              <a:t> 105 minutes</a:t>
            </a:r>
            <a:endParaRPr lang="en-US" sz="1000" dirty="0">
              <a:effectLst/>
              <a:latin typeface="Arial" panose="020B060402020202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a:effectLst/>
                <a:latin typeface="Arial" panose="020B0604020202020204" pitchFamily="34" charset="0"/>
                <a:ea typeface="Calibri" panose="020F0502020204030204" pitchFamily="34" charset="0"/>
                <a:cs typeface="Times New Roman" panose="02020603050405020304" pitchFamily="18" charset="0"/>
              </a:rPr>
              <a:t>Lab:</a:t>
            </a:r>
            <a:r>
              <a:rPr lang="en-US" sz="1000" b="1" dirty="0">
                <a:effectLst/>
                <a:latin typeface="Arial" panose="020B0604020202020204" pitchFamily="34" charset="0"/>
                <a:ea typeface="Calibri" panose="020F0502020204030204" pitchFamily="34" charset="0"/>
                <a:cs typeface="Times New Roman" panose="02020603050405020304" pitchFamily="18" charset="0"/>
              </a:rPr>
              <a:t> 50 minutes </a:t>
            </a:r>
            <a:endParaRPr lang="en-US" sz="1000" dirty="0">
              <a:effectLst/>
              <a:latin typeface="Arial" panose="020B060402020202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a:effectLst/>
                <a:latin typeface="Arial" panose="020B0604020202020204" pitchFamily="34" charset="0"/>
                <a:ea typeface="Calibri" panose="020F0502020204030204" pitchFamily="34" charset="0"/>
                <a:cs typeface="Segoe UI" panose="020B0502040204020203" pitchFamily="34" charset="0"/>
              </a:rPr>
              <a:t>After completing this module, students will be able to:</a:t>
            </a:r>
            <a:endParaRPr lang="en-US" sz="1000" dirty="0">
              <a:effectLst/>
              <a:latin typeface="Arial" panose="020B060402020202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995"/>
              </a:spcAft>
              <a:buFont typeface="Symbol" panose="05050102010706020507" pitchFamily="18" charset="2"/>
              <a:buChar char=""/>
            </a:pPr>
            <a:r>
              <a:rPr lang="en-US" sz="1000" dirty="0">
                <a:latin typeface="Arial" panose="020B0604020202020204" pitchFamily="34" charset="0"/>
                <a:ea typeface="Times New Roman" panose="02020603050405020304" pitchFamily="18" charset="0"/>
                <a:cs typeface="Times New Roman" panose="02020603050405020304" pitchFamily="18" charset="0"/>
              </a:rPr>
              <a:t>Identify suitable workloads for the cloud.</a:t>
            </a:r>
          </a:p>
          <a:p>
            <a:pPr marL="342900" marR="0" lvl="0" indent="-342900">
              <a:lnSpc>
                <a:spcPct val="115000"/>
              </a:lnSpc>
              <a:spcBef>
                <a:spcPts val="0"/>
              </a:spcBef>
              <a:spcAft>
                <a:spcPts val="995"/>
              </a:spcAft>
              <a:buFont typeface="Symbol" panose="05050102010706020507" pitchFamily="18" charset="2"/>
              <a:buChar char=""/>
            </a:pPr>
            <a:r>
              <a:rPr lang="en-US" sz="1000" dirty="0">
                <a:latin typeface="Arial" panose="020B0604020202020204" pitchFamily="34" charset="0"/>
                <a:ea typeface="Times New Roman" panose="02020603050405020304" pitchFamily="18" charset="0"/>
                <a:cs typeface="Times New Roman" panose="02020603050405020304" pitchFamily="18" charset="0"/>
              </a:rPr>
              <a:t>Identify services and capabilities that Microsoft Azure provides.</a:t>
            </a:r>
          </a:p>
          <a:p>
            <a:pPr marL="342900" marR="0" lvl="0" indent="-342900">
              <a:lnSpc>
                <a:spcPct val="115000"/>
              </a:lnSpc>
              <a:spcBef>
                <a:spcPts val="0"/>
              </a:spcBef>
              <a:spcAft>
                <a:spcPts val="995"/>
              </a:spcAft>
              <a:buFont typeface="Symbol" panose="05050102010706020507" pitchFamily="18" charset="2"/>
              <a:buChar char=""/>
            </a:pPr>
            <a:r>
              <a:rPr lang="en-US" sz="1000" dirty="0">
                <a:latin typeface="Arial" panose="020B0604020202020204" pitchFamily="34" charset="0"/>
                <a:ea typeface="Times New Roman" panose="02020603050405020304" pitchFamily="18" charset="0"/>
                <a:cs typeface="Times New Roman" panose="02020603050405020304" pitchFamily="18" charset="0"/>
              </a:rPr>
              <a:t>Use Azure portals to manage Azure services and subscriptions.</a:t>
            </a:r>
          </a:p>
          <a:p>
            <a:pPr marL="342900" marR="0" lvl="0" indent="-342900">
              <a:lnSpc>
                <a:spcPct val="115000"/>
              </a:lnSpc>
              <a:spcBef>
                <a:spcPts val="0"/>
              </a:spcBef>
              <a:spcAft>
                <a:spcPts val="995"/>
              </a:spcAft>
              <a:buFont typeface="Symbol" panose="05050102010706020507" pitchFamily="18" charset="2"/>
              <a:buChar char=""/>
            </a:pPr>
            <a:r>
              <a:rPr lang="en-US" sz="1000" dirty="0">
                <a:latin typeface="Arial" panose="020B0604020202020204" pitchFamily="34" charset="0"/>
                <a:ea typeface="Times New Roman" panose="02020603050405020304" pitchFamily="18" charset="0"/>
                <a:cs typeface="Times New Roman" panose="02020603050405020304" pitchFamily="18" charset="0"/>
              </a:rPr>
              <a:t>Use Windows PowerShell to manage Azure services and subscriptions.</a:t>
            </a:r>
          </a:p>
          <a:p>
            <a:pPr marL="342900" marR="0" lvl="0" indent="-342900">
              <a:lnSpc>
                <a:spcPct val="115000"/>
              </a:lnSpc>
              <a:spcBef>
                <a:spcPts val="0"/>
              </a:spcBef>
              <a:spcAft>
                <a:spcPts val="995"/>
              </a:spcAft>
              <a:buFont typeface="Symbol" panose="05050102010706020507" pitchFamily="18" charset="2"/>
              <a:buChar char=""/>
            </a:pPr>
            <a:r>
              <a:rPr lang="en-US" sz="1000" dirty="0">
                <a:latin typeface="Arial" panose="020B0604020202020204" pitchFamily="34" charset="0"/>
                <a:ea typeface="Times New Roman" panose="02020603050405020304" pitchFamily="18" charset="0"/>
                <a:cs typeface="Times New Roman" panose="02020603050405020304" pitchFamily="18" charset="0"/>
              </a:rPr>
              <a:t>Use Azure Command-Line Interface (CLI) to manage Azure services and subscriptions.</a:t>
            </a:r>
          </a:p>
          <a:p>
            <a:pPr marL="342900" marR="0" lvl="0" indent="-342900">
              <a:lnSpc>
                <a:spcPct val="115000"/>
              </a:lnSpc>
              <a:spcBef>
                <a:spcPts val="0"/>
              </a:spcBef>
              <a:spcAft>
                <a:spcPts val="995"/>
              </a:spcAft>
              <a:buFont typeface="Symbol" panose="05050102010706020507" pitchFamily="18" charset="2"/>
              <a:buChar char=""/>
            </a:pPr>
            <a:r>
              <a:rPr lang="en-US" sz="1000"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Describe the primary characteristics of Azure Resource Manager.</a:t>
            </a:r>
            <a:endParaRPr lang="en-US" sz="1000" dirty="0">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995"/>
              </a:spcAft>
              <a:buFont typeface="Symbol" panose="05050102010706020507" pitchFamily="18" charset="2"/>
              <a:buChar char=""/>
            </a:pPr>
            <a:r>
              <a:rPr lang="en-US" sz="1000"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Use Azure services to enhance management and monitoring of Azure.</a:t>
            </a:r>
            <a:endParaRPr lang="en-US" sz="1000" dirty="0">
              <a:latin typeface="Arial" panose="020B0604020202020204" pitchFamily="34" charset="0"/>
              <a:ea typeface="Times New Roman" panose="02020603050405020304" pitchFamily="18" charset="0"/>
              <a:cs typeface="Times New Roman" panose="02020603050405020304" pitchFamily="18" charset="0"/>
            </a:endParaRPr>
          </a:p>
          <a:p>
            <a:pPr>
              <a:lnSpc>
                <a:spcPts val="1300"/>
              </a:lnSpc>
              <a:spcBef>
                <a:spcPts val="900"/>
              </a:spcBef>
              <a:spcAft>
                <a:spcPts val="300"/>
              </a:spcAft>
            </a:pPr>
            <a:r>
              <a:rPr lang="en-US" sz="1000" b="1" dirty="0">
                <a:effectLst/>
                <a:latin typeface="Arial" panose="020B0604020202020204" pitchFamily="34" charset="0"/>
                <a:ea typeface="Times New Roman" panose="02020603050405020304" pitchFamily="18" charset="0"/>
                <a:cs typeface="Segoe UI" panose="020B0502040204020203" pitchFamily="34" charset="0"/>
              </a:rPr>
              <a:t>Required materials</a:t>
            </a:r>
          </a:p>
          <a:p>
            <a:pPr>
              <a:lnSpc>
                <a:spcPct val="107000"/>
              </a:lnSpc>
              <a:spcAft>
                <a:spcPts val="800"/>
              </a:spcAft>
            </a:pPr>
            <a:r>
              <a:rPr lang="en-US" sz="1000" dirty="0">
                <a:effectLst/>
                <a:latin typeface="Arial" panose="020B0604020202020204" pitchFamily="34" charset="0"/>
                <a:ea typeface="Calibri" panose="020F0502020204030204" pitchFamily="34" charset="0"/>
                <a:cs typeface="Times New Roman" panose="02020603050405020304" pitchFamily="18" charset="0"/>
              </a:rPr>
              <a:t>To teach this module, you need the Microsoft PowerPoint file</a:t>
            </a:r>
            <a:r>
              <a:rPr lang="en-US" sz="1000" dirty="0">
                <a:effectLst/>
                <a:latin typeface="Arial" panose="020B0604020202020204" pitchFamily="34" charset="0"/>
                <a:ea typeface="Calibri" panose="020F0502020204030204" pitchFamily="34" charset="0"/>
                <a:cs typeface="Segoe UI" panose="020B0502040204020203" pitchFamily="34" charset="0"/>
              </a:rPr>
              <a:t> </a:t>
            </a:r>
            <a:r>
              <a:rPr lang="en-US" sz="1000" b="1" dirty="0">
                <a:effectLst/>
                <a:latin typeface="Arial" panose="020B0604020202020204" pitchFamily="34" charset="0"/>
                <a:ea typeface="Calibri" panose="020F0502020204030204" pitchFamily="34" charset="0"/>
                <a:cs typeface="Times New Roman" panose="02020603050405020304" pitchFamily="18" charset="0"/>
              </a:rPr>
              <a:t>20533D_01.pptx</a:t>
            </a:r>
            <a:r>
              <a:rPr lang="en-US" sz="1000" dirty="0">
                <a:effectLst/>
                <a:latin typeface="Arial" panose="020B0604020202020204" pitchFamily="34" charset="0"/>
                <a:ea typeface="Calibri" panose="020F0502020204030204" pitchFamily="34" charset="0"/>
                <a:cs typeface="Segoe UI" panose="020B0502040204020203" pitchFamily="34" charset="0"/>
              </a:rPr>
              <a:t>.</a:t>
            </a:r>
            <a:endParaRPr lang="en-US" sz="1000" dirty="0">
              <a:effectLst/>
              <a:latin typeface="Arial" panose="020B060402020202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b="1" dirty="0">
                <a:effectLst/>
                <a:latin typeface="Arial" panose="020B0604020202020204" pitchFamily="34" charset="0"/>
                <a:ea typeface="Calibri" panose="020F0502020204030204" pitchFamily="34" charset="0"/>
                <a:cs typeface="Times New Roman" panose="02020603050405020304" pitchFamily="18" charset="0"/>
              </a:rPr>
              <a:t>Preparation tasks</a:t>
            </a:r>
            <a:endParaRPr lang="en-US" sz="1000" dirty="0">
              <a:effectLst/>
              <a:latin typeface="Arial" panose="020B060402020202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000" dirty="0">
                <a:effectLst/>
                <a:latin typeface="Arial" panose="020B0604020202020204" pitchFamily="34" charset="0"/>
                <a:ea typeface="Calibri" panose="020F0502020204030204" pitchFamily="34" charset="0"/>
                <a:cs typeface="Times New Roman" panose="02020603050405020304" pitchFamily="18" charset="0"/>
              </a:rPr>
              <a:t>To prepare for this module, you should:</a:t>
            </a:r>
          </a:p>
          <a:p>
            <a:pPr marL="342900" lvl="0" indent="-342900">
              <a:lnSpc>
                <a:spcPct val="115000"/>
              </a:lnSpc>
              <a:spcBef>
                <a:spcPts val="0"/>
              </a:spcBef>
              <a:spcAft>
                <a:spcPts val="995"/>
              </a:spcAft>
              <a:buFont typeface="+mj-lt"/>
              <a:buAutoNum type="arabicPeriod"/>
            </a:pPr>
            <a:r>
              <a:rPr lang="en-US" sz="1000" dirty="0">
                <a:effectLst/>
                <a:latin typeface="Arial" panose="020B0604020202020204" pitchFamily="34" charset="0"/>
                <a:ea typeface="Times New Roman" panose="02020603050405020304" pitchFamily="18" charset="0"/>
                <a:cs typeface="Times New Roman" panose="02020603050405020304" pitchFamily="18" charset="0"/>
              </a:rPr>
              <a:t>Read all this module’s materials.</a:t>
            </a:r>
            <a:endParaRPr lang="en-US" sz="1000" dirty="0">
              <a:effectLst/>
              <a:latin typeface="Arial" panose="020B0604020202020204" pitchFamily="34" charset="0"/>
            </a:endParaRPr>
          </a:p>
          <a:p>
            <a:pPr marL="342900" lvl="0" indent="-342900">
              <a:lnSpc>
                <a:spcPct val="115000"/>
              </a:lnSpc>
              <a:spcBef>
                <a:spcPts val="0"/>
              </a:spcBef>
              <a:spcAft>
                <a:spcPts val="995"/>
              </a:spcAft>
              <a:buFont typeface="+mj-lt"/>
              <a:buAutoNum type="arabicPeriod"/>
            </a:pPr>
            <a:r>
              <a:rPr lang="en-US" sz="1000" dirty="0">
                <a:effectLst/>
                <a:latin typeface="Arial" panose="020B0604020202020204" pitchFamily="34" charset="0"/>
                <a:ea typeface="Times New Roman" panose="02020603050405020304" pitchFamily="18" charset="0"/>
                <a:cs typeface="Times New Roman" panose="02020603050405020304" pitchFamily="18" charset="0"/>
              </a:rPr>
              <a:t>Practice performing the demonstrations and labs.</a:t>
            </a:r>
            <a:endParaRPr lang="en-US" sz="1000" dirty="0">
              <a:effectLst/>
              <a:latin typeface="Arial" panose="020B0604020202020204" pitchFamily="34" charset="0"/>
            </a:endParaRPr>
          </a:p>
          <a:p>
            <a:pPr marL="342900" lvl="0" indent="-342900">
              <a:lnSpc>
                <a:spcPct val="115000"/>
              </a:lnSpc>
              <a:spcBef>
                <a:spcPts val="0"/>
              </a:spcBef>
              <a:spcAft>
                <a:spcPts val="995"/>
              </a:spcAft>
              <a:buFont typeface="+mj-lt"/>
              <a:buAutoNum type="arabicPeriod"/>
            </a:pPr>
            <a:r>
              <a:rPr lang="en-US" sz="1000" dirty="0">
                <a:effectLst/>
                <a:latin typeface="Arial" panose="020B0604020202020204" pitchFamily="34" charset="0"/>
                <a:ea typeface="Times New Roman" panose="02020603050405020304" pitchFamily="18" charset="0"/>
                <a:cs typeface="Times New Roman" panose="02020603050405020304" pitchFamily="18" charset="0"/>
              </a:rPr>
              <a:t>Work through the Module Review and Takeaways section to determine how you will use the information to reinforce student learning and promote knowledge transfer to on-the-job performance.</a:t>
            </a:r>
            <a:endParaRPr lang="en-US" sz="1000" dirty="0">
              <a:effectLst/>
              <a:latin typeface="Arial" panose="020B0604020202020204" pitchFamily="34" charset="0"/>
            </a:endParaRPr>
          </a:p>
          <a:p>
            <a:pPr>
              <a:lnSpc>
                <a:spcPct val="107000"/>
              </a:lnSpc>
              <a:spcAft>
                <a:spcPts val="800"/>
              </a:spcAft>
            </a:pPr>
            <a:r>
              <a:rPr lang="en-US" sz="1000" dirty="0">
                <a:effectLst/>
                <a:latin typeface="Arial" panose="020B0604020202020204" pitchFamily="34" charset="0"/>
                <a:ea typeface="Calibri" panose="020F0502020204030204" pitchFamily="34" charset="0"/>
                <a:cs typeface="Times New Roman" panose="02020603050405020304" pitchFamily="18" charset="0"/>
              </a:rPr>
              <a:t>As you prepare for this class, it is imperative that you complete the labs yourself. This gives you an understanding of how the labs work, as well as the concepts that each lab covers. This enables you to provide meaningful hints to students who might have issues while working in the labs. Furthermore, it will help guide your lecture to ensure that you discuss the concepts that the labs cover.</a:t>
            </a:r>
          </a:p>
        </p:txBody>
      </p:sp>
      <p:sp>
        <p:nvSpPr>
          <p:cNvPr id="4" name="Slide Number Placeholder 3"/>
          <p:cNvSpPr>
            <a:spLocks noGrp="1"/>
          </p:cNvSpPr>
          <p:nvPr>
            <p:ph type="sldNum" sz="quarter" idx="10"/>
          </p:nvPr>
        </p:nvSpPr>
        <p:spPr/>
        <p:txBody>
          <a:bodyPr/>
          <a:lstStyle/>
          <a:p>
            <a:fld id="{F19E9337-0361-41F3-9C17-1F4FFD1214BA}" type="slidenum">
              <a:rPr lang="en-US" b="0" smtClean="0">
                <a:latin typeface="+mn-lt"/>
              </a:rPr>
              <a:t>1</a:t>
            </a:fld>
            <a:endParaRPr lang="en-US" b="0" dirty="0">
              <a:latin typeface="+mn-lt"/>
            </a:endParaRPr>
          </a:p>
        </p:txBody>
      </p:sp>
      <p:sp>
        <p:nvSpPr>
          <p:cNvPr id="5" name="Rectangle 4"/>
          <p:cNvSpPr/>
          <p:nvPr/>
        </p:nvSpPr>
        <p:spPr>
          <a:xfrm>
            <a:off x="0" y="0"/>
            <a:ext cx="3038475" cy="222250"/>
          </a:xfrm>
          <a:prstGeom prst="rect">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rgbClr val="000000"/>
                </a:solidFill>
                <a:latin typeface="Arial" panose="020B0604020202020204" pitchFamily="34" charset="0"/>
              </a:rPr>
              <a:t>20533D</a:t>
            </a:r>
          </a:p>
        </p:txBody>
      </p:sp>
      <p:sp>
        <p:nvSpPr>
          <p:cNvPr id="6" name="Rectangle 5"/>
          <p:cNvSpPr/>
          <p:nvPr/>
        </p:nvSpPr>
        <p:spPr>
          <a:xfrm>
            <a:off x="0" y="238125"/>
            <a:ext cx="3038475" cy="347663"/>
          </a:xfrm>
          <a:prstGeom prst="rect">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rgbClr val="336699"/>
                </a:solidFill>
                <a:latin typeface="Arial" panose="020B0604020202020204" pitchFamily="34" charset="0"/>
              </a:rPr>
              <a:t>1: Introduction to Microsoft Azure</a:t>
            </a:r>
          </a:p>
        </p:txBody>
      </p:sp>
    </p:spTree>
    <p:extLst>
      <p:ext uri="{BB962C8B-B14F-4D97-AF65-F5344CB8AC3E}">
        <p14:creationId xmlns:p14="http://schemas.microsoft.com/office/powerpoint/2010/main" val="10287617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AD/RG Image: https://blogs.technet.microsoft.com/dsilva/2017/11/10/azure-subscription-governance-resource-group-and-naming-convention-strategies/ </a:t>
            </a:r>
          </a:p>
        </p:txBody>
      </p:sp>
      <p:sp>
        <p:nvSpPr>
          <p:cNvPr id="4" name="Slide Number Placeholder 3"/>
          <p:cNvSpPr>
            <a:spLocks noGrp="1"/>
          </p:cNvSpPr>
          <p:nvPr>
            <p:ph type="sldNum" sz="quarter" idx="10"/>
          </p:nvPr>
        </p:nvSpPr>
        <p:spPr/>
        <p:txBody>
          <a:bodyPr/>
          <a:lstStyle/>
          <a:p>
            <a:fld id="{F19E9337-0361-41F3-9C17-1F4FFD1214BA}" type="slidenum">
              <a:rPr lang="en-US" smtClean="0"/>
              <a:t>22</a:t>
            </a:fld>
            <a:endParaRPr lang="en-US" dirty="0"/>
          </a:p>
        </p:txBody>
      </p:sp>
    </p:spTree>
    <p:extLst>
      <p:ext uri="{BB962C8B-B14F-4D97-AF65-F5344CB8AC3E}">
        <p14:creationId xmlns:p14="http://schemas.microsoft.com/office/powerpoint/2010/main" val="4325558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6/13/2018 2:53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617916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Calibri"/>
            </a:endParaRPr>
          </a:p>
        </p:txBody>
      </p:sp>
      <p:sp>
        <p:nvSpPr>
          <p:cNvPr id="4" name="Slide Number Placeholder 3"/>
          <p:cNvSpPr>
            <a:spLocks noGrp="1"/>
          </p:cNvSpPr>
          <p:nvPr>
            <p:ph type="sldNum" sz="quarter" idx="10"/>
          </p:nvPr>
        </p:nvSpPr>
        <p:spPr/>
        <p:txBody>
          <a:bodyPr/>
          <a:lstStyle/>
          <a:p>
            <a:pPr marL="0" marR="0" lvl="0" indent="0" algn="r" defTabSz="932779" rtl="0" eaLnBrk="1" fontAlgn="auto" latinLnBrk="0" hangingPunct="1">
              <a:lnSpc>
                <a:spcPct val="100000"/>
              </a:lnSpc>
              <a:spcBef>
                <a:spcPts val="0"/>
              </a:spcBef>
              <a:spcAft>
                <a:spcPts val="0"/>
              </a:spcAft>
              <a:buClrTx/>
              <a:buSzTx/>
              <a:buFontTx/>
              <a:buNone/>
              <a:tabLst/>
              <a:defRPr/>
            </a:pPr>
            <a:fld id="{4E1F5B52-BF39-4C31-9ACD-83929EE2D311}" type="slidenum">
              <a:rPr kumimoji="0" lang="en-US" sz="18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79" rtl="0" eaLnBrk="1" fontAlgn="auto" latinLnBrk="0" hangingPunct="1">
                <a:lnSpc>
                  <a:spcPct val="100000"/>
                </a:lnSpc>
                <a:spcBef>
                  <a:spcPts val="0"/>
                </a:spcBef>
                <a:spcAft>
                  <a:spcPts val="0"/>
                </a:spcAft>
                <a:buClrTx/>
                <a:buSzTx/>
                <a:buFontTx/>
                <a:buNone/>
                <a:tabLst/>
                <a:defRPr/>
              </a:pPr>
              <a:t>26</a:t>
            </a:fld>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03375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Calibri"/>
            </a:endParaRPr>
          </a:p>
        </p:txBody>
      </p:sp>
      <p:sp>
        <p:nvSpPr>
          <p:cNvPr id="4" name="Slide Number Placeholder 3"/>
          <p:cNvSpPr>
            <a:spLocks noGrp="1"/>
          </p:cNvSpPr>
          <p:nvPr>
            <p:ph type="sldNum" sz="quarter" idx="10"/>
          </p:nvPr>
        </p:nvSpPr>
        <p:spPr/>
        <p:txBody>
          <a:bodyPr/>
          <a:lstStyle/>
          <a:p>
            <a:fld id="{4E1F5B52-BF39-4C31-9ACD-83929EE2D311}" type="slidenum">
              <a:rPr lang="en-US" smtClean="0"/>
              <a:t>27</a:t>
            </a:fld>
            <a:endParaRPr lang="en-US"/>
          </a:p>
        </p:txBody>
      </p:sp>
    </p:spTree>
    <p:extLst>
      <p:ext uri="{BB962C8B-B14F-4D97-AF65-F5344CB8AC3E}">
        <p14:creationId xmlns:p14="http://schemas.microsoft.com/office/powerpoint/2010/main" val="42783612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D91679-3A69-4641-964F-5E8374DF41E6}" type="slidenum">
              <a:rPr lang="en-US" smtClean="0"/>
              <a:t>30</a:t>
            </a:fld>
            <a:endParaRPr lang="en-US"/>
          </a:p>
        </p:txBody>
      </p:sp>
    </p:spTree>
    <p:extLst>
      <p:ext uri="{BB962C8B-B14F-4D97-AF65-F5344CB8AC3E}">
        <p14:creationId xmlns:p14="http://schemas.microsoft.com/office/powerpoint/2010/main" val="33311354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D91679-3A69-4641-964F-5E8374DF41E6}" type="slidenum">
              <a:rPr lang="en-US" smtClean="0"/>
              <a:t>31</a:t>
            </a:fld>
            <a:endParaRPr lang="en-US"/>
          </a:p>
        </p:txBody>
      </p:sp>
    </p:spTree>
    <p:extLst>
      <p:ext uri="{BB962C8B-B14F-4D97-AF65-F5344CB8AC3E}">
        <p14:creationId xmlns:p14="http://schemas.microsoft.com/office/powerpoint/2010/main" val="36663746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D91679-3A69-4641-964F-5E8374DF41E6}" type="slidenum">
              <a:rPr lang="en-US" smtClean="0"/>
              <a:t>32</a:t>
            </a:fld>
            <a:endParaRPr lang="en-US"/>
          </a:p>
        </p:txBody>
      </p:sp>
    </p:spTree>
    <p:extLst>
      <p:ext uri="{BB962C8B-B14F-4D97-AF65-F5344CB8AC3E}">
        <p14:creationId xmlns:p14="http://schemas.microsoft.com/office/powerpoint/2010/main" val="40478436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D91679-3A69-4641-964F-5E8374DF41E6}" type="slidenum">
              <a:rPr lang="en-US" smtClean="0"/>
              <a:t>33</a:t>
            </a:fld>
            <a:endParaRPr lang="en-US"/>
          </a:p>
        </p:txBody>
      </p:sp>
    </p:spTree>
    <p:extLst>
      <p:ext uri="{BB962C8B-B14F-4D97-AF65-F5344CB8AC3E}">
        <p14:creationId xmlns:p14="http://schemas.microsoft.com/office/powerpoint/2010/main" val="5527843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D91679-3A69-4641-964F-5E8374DF41E6}" type="slidenum">
              <a:rPr lang="en-US" smtClean="0"/>
              <a:t>34</a:t>
            </a:fld>
            <a:endParaRPr lang="en-US"/>
          </a:p>
        </p:txBody>
      </p:sp>
    </p:spTree>
    <p:extLst>
      <p:ext uri="{BB962C8B-B14F-4D97-AF65-F5344CB8AC3E}">
        <p14:creationId xmlns:p14="http://schemas.microsoft.com/office/powerpoint/2010/main" val="1624828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D91679-3A69-4641-964F-5E8374DF41E6}" type="slidenum">
              <a:rPr lang="en-US" smtClean="0"/>
              <a:t>35</a:t>
            </a:fld>
            <a:endParaRPr lang="en-US"/>
          </a:p>
        </p:txBody>
      </p:sp>
    </p:spTree>
    <p:extLst>
      <p:ext uri="{BB962C8B-B14F-4D97-AF65-F5344CB8AC3E}">
        <p14:creationId xmlns:p14="http://schemas.microsoft.com/office/powerpoint/2010/main" val="15378116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4775" y="73025"/>
            <a:ext cx="3289300" cy="1851025"/>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dirty="0"/>
              <a:t>http://aka.ms/certification/70-534</a:t>
            </a:r>
            <a:r>
              <a:rPr lang="en-US" sz="1100" i="1" dirty="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https://mslibrary.measureup.com/</a:t>
            </a:r>
          </a:p>
          <a:p>
            <a:endParaRPr lang="en-US" dirty="0"/>
          </a:p>
        </p:txBody>
      </p:sp>
      <p:sp>
        <p:nvSpPr>
          <p:cNvPr id="6" name="Date Placeholder 5"/>
          <p:cNvSpPr>
            <a:spLocks noGrp="1"/>
          </p:cNvSpPr>
          <p:nvPr>
            <p:ph type="dt" idx="12"/>
          </p:nvPr>
        </p:nvSpPr>
        <p:spPr/>
        <p:txBody>
          <a:bodyPr/>
          <a:lstStyle/>
          <a:p>
            <a:fld id="{2A14FA6D-5CC1-477D-A0DC-F2245326A311}" type="datetime1">
              <a:rPr lang="en-US" smtClean="0"/>
              <a:t>6/13/2018</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6949747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D91679-3A69-4641-964F-5E8374DF41E6}" type="slidenum">
              <a:rPr lang="en-US" smtClean="0"/>
              <a:t>36</a:t>
            </a:fld>
            <a:endParaRPr lang="en-US"/>
          </a:p>
        </p:txBody>
      </p:sp>
    </p:spTree>
    <p:extLst>
      <p:ext uri="{BB962C8B-B14F-4D97-AF65-F5344CB8AC3E}">
        <p14:creationId xmlns:p14="http://schemas.microsoft.com/office/powerpoint/2010/main" val="1686184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of Hands…</a:t>
            </a:r>
          </a:p>
          <a:p>
            <a:r>
              <a:rPr lang="en-US" dirty="0"/>
              <a:t>Who is taking a vacation, sick or personal day to be with us today.  As usual, either nobody is on vacation or nobody is actively participating </a:t>
            </a:r>
            <a:r>
              <a:rPr lang="en-US" dirty="0">
                <a:sym typeface="Wingdings" panose="05000000000000000000" pitchFamily="2" charset="2"/>
              </a:rPr>
              <a:t>  I will assume the former.</a:t>
            </a:r>
            <a:endParaRPr lang="en-US" dirty="0"/>
          </a:p>
          <a:p>
            <a:endParaRPr lang="en-US" dirty="0"/>
          </a:p>
          <a:p>
            <a:r>
              <a:rPr lang="en-US" dirty="0"/>
              <a:t>What that tells me is your boss and your company want you to be here.  They want you learn what we are teaching.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BUILD:  So please, resist the urge to do email or other “stuff” while in class.</a:t>
            </a:r>
          </a:p>
          <a:p>
            <a:r>
              <a:rPr lang="en-US" dirty="0"/>
              <a:t>BUILD:  Your mind is like a parachute, it only works if it is open and fully engaged.  I know the mind wants to do more than what we are sometimes asking it to do in class.  Stay focused so you get as much as possible out of the class.  If you find your mind wandering…. Force it back into the game.</a:t>
            </a:r>
          </a:p>
          <a:p>
            <a:r>
              <a:rPr lang="en-US" dirty="0"/>
              <a:t>BUILD:  Actively Participate and be fully engaged. When we are presenting, doing labs, demo’s, whiteboarding, Q &amp; A or other activities, we need everyone to participate actively.</a:t>
            </a:r>
          </a:p>
          <a:p>
            <a:r>
              <a:rPr lang="en-US" dirty="0"/>
              <a:t>BUILD: If you do all of this you will be one of the 85% of the people that take this class and within 30 days get certified.  More importantly, you will go back to work ready to Architect Azure Solutions.</a:t>
            </a:r>
          </a:p>
        </p:txBody>
      </p:sp>
      <p:sp>
        <p:nvSpPr>
          <p:cNvPr id="4" name="Slide Number Placeholder 3"/>
          <p:cNvSpPr>
            <a:spLocks noGrp="1"/>
          </p:cNvSpPr>
          <p:nvPr>
            <p:ph type="sldNum" sz="quarter" idx="10"/>
          </p:nvPr>
        </p:nvSpPr>
        <p:spPr/>
        <p:txBody>
          <a:bodyPr/>
          <a:lstStyle/>
          <a:p>
            <a:fld id="{F0D91679-3A69-4641-964F-5E8374DF41E6}" type="slidenum">
              <a:rPr lang="en-US" smtClean="0"/>
              <a:t>4</a:t>
            </a:fld>
            <a:endParaRPr lang="en-US"/>
          </a:p>
        </p:txBody>
      </p:sp>
    </p:spTree>
    <p:extLst>
      <p:ext uri="{BB962C8B-B14F-4D97-AF65-F5344CB8AC3E}">
        <p14:creationId xmlns:p14="http://schemas.microsoft.com/office/powerpoint/2010/main" val="2201940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D91679-3A69-4641-964F-5E8374DF41E6}" type="slidenum">
              <a:rPr lang="en-US" smtClean="0"/>
              <a:t>5</a:t>
            </a:fld>
            <a:endParaRPr lang="en-US"/>
          </a:p>
        </p:txBody>
      </p:sp>
    </p:spTree>
    <p:extLst>
      <p:ext uri="{BB962C8B-B14F-4D97-AF65-F5344CB8AC3E}">
        <p14:creationId xmlns:p14="http://schemas.microsoft.com/office/powerpoint/2010/main" val="1543580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D91679-3A69-4641-964F-5E8374DF41E6}" type="slidenum">
              <a:rPr lang="en-US" smtClean="0"/>
              <a:t>8</a:t>
            </a:fld>
            <a:endParaRPr lang="en-US"/>
          </a:p>
        </p:txBody>
      </p:sp>
    </p:spTree>
    <p:extLst>
      <p:ext uri="{BB962C8B-B14F-4D97-AF65-F5344CB8AC3E}">
        <p14:creationId xmlns:p14="http://schemas.microsoft.com/office/powerpoint/2010/main" val="32393802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0D91679-3A69-4641-964F-5E8374DF41E6}" type="slidenum">
              <a:rPr lang="en-US" smtClean="0"/>
              <a:t>13</a:t>
            </a:fld>
            <a:endParaRPr lang="en-US"/>
          </a:p>
        </p:txBody>
      </p:sp>
    </p:spTree>
    <p:extLst>
      <p:ext uri="{BB962C8B-B14F-4D97-AF65-F5344CB8AC3E}">
        <p14:creationId xmlns:p14="http://schemas.microsoft.com/office/powerpoint/2010/main" val="33786246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D91679-3A69-4641-964F-5E8374DF41E6}" type="slidenum">
              <a:rPr lang="en-US" smtClean="0"/>
              <a:t>14</a:t>
            </a:fld>
            <a:endParaRPr lang="en-US"/>
          </a:p>
        </p:txBody>
      </p:sp>
    </p:spTree>
    <p:extLst>
      <p:ext uri="{BB962C8B-B14F-4D97-AF65-F5344CB8AC3E}">
        <p14:creationId xmlns:p14="http://schemas.microsoft.com/office/powerpoint/2010/main" val="3375866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D91679-3A69-4641-964F-5E8374DF41E6}" type="slidenum">
              <a:rPr lang="en-US" smtClean="0"/>
              <a:t>15</a:t>
            </a:fld>
            <a:endParaRPr lang="en-US"/>
          </a:p>
        </p:txBody>
      </p:sp>
    </p:spTree>
    <p:extLst>
      <p:ext uri="{BB962C8B-B14F-4D97-AF65-F5344CB8AC3E}">
        <p14:creationId xmlns:p14="http://schemas.microsoft.com/office/powerpoint/2010/main" val="538082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D91679-3A69-4641-964F-5E8374DF41E6}" type="slidenum">
              <a:rPr lang="en-US" smtClean="0"/>
              <a:t>16</a:t>
            </a:fld>
            <a:endParaRPr lang="en-US"/>
          </a:p>
        </p:txBody>
      </p:sp>
    </p:spTree>
    <p:extLst>
      <p:ext uri="{BB962C8B-B14F-4D97-AF65-F5344CB8AC3E}">
        <p14:creationId xmlns:p14="http://schemas.microsoft.com/office/powerpoint/2010/main" val="1485207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Speaker Intro">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595282"/>
            <a:ext cx="7054357" cy="3237592"/>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hasCustomPrompt="1"/>
          </p:nvPr>
        </p:nvSpPr>
        <p:spPr>
          <a:xfrm>
            <a:off x="349252" y="2756542"/>
            <a:ext cx="4322233" cy="2851150"/>
          </a:xfrm>
          <a:solidFill>
            <a:schemeClr val="bg1"/>
          </a:solidFill>
        </p:spPr>
        <p:txBody>
          <a:bodyPr/>
          <a:lstStyle>
            <a:lvl1pPr marL="0" indent="0">
              <a:buNone/>
              <a:defRPr sz="2000" baseline="0">
                <a:solidFill>
                  <a:srgbClr val="0070C0"/>
                </a:solidFill>
              </a:defRPr>
            </a:lvl1pPr>
          </a:lstStyle>
          <a:p>
            <a:pPr lvl="0"/>
            <a:r>
              <a:rPr lang="en-US" dirty="0"/>
              <a:t>Speaker Information:</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494654"/>
          </a:xfrm>
          <a:solidFill>
            <a:schemeClr val="bg1"/>
          </a:solidFill>
        </p:spPr>
        <p:txBody>
          <a:bodyPr/>
          <a:lstStyle>
            <a:lvl1pPr marL="0" indent="0">
              <a:buNone/>
              <a:defRPr sz="1400">
                <a:solidFill>
                  <a:srgbClr val="0043C8"/>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http://...</a:t>
            </a:r>
          </a:p>
        </p:txBody>
      </p:sp>
      <p:sp>
        <p:nvSpPr>
          <p:cNvPr id="12" name="TextBox 11">
            <a:extLst>
              <a:ext uri="{FF2B5EF4-FFF2-40B4-BE49-F238E27FC236}">
                <a16:creationId xmlns:a16="http://schemas.microsoft.com/office/drawing/2014/main" id="{E1C05B86-1160-4370-A04A-9508198B968C}"/>
              </a:ext>
            </a:extLst>
          </p:cNvPr>
          <p:cNvSpPr txBox="1"/>
          <p:nvPr userDrawn="1"/>
        </p:nvSpPr>
        <p:spPr>
          <a:xfrm>
            <a:off x="8882743" y="6512894"/>
            <a:ext cx="3184855" cy="307777"/>
          </a:xfrm>
          <a:prstGeom prst="rect">
            <a:avLst/>
          </a:prstGeom>
          <a:noFill/>
        </p:spPr>
        <p:txBody>
          <a:bodyPr wrap="square" rtlCol="0">
            <a:spAutoFit/>
          </a:bodyPr>
          <a:lstStyle/>
          <a:p>
            <a:r>
              <a:rPr lang="en-US" sz="1400" dirty="0"/>
              <a:t>#70-535 @ITProGuru</a:t>
            </a:r>
          </a:p>
        </p:txBody>
      </p:sp>
      <p:sp>
        <p:nvSpPr>
          <p:cNvPr id="8" name="Text Placeholder 6">
            <a:extLst>
              <a:ext uri="{FF2B5EF4-FFF2-40B4-BE49-F238E27FC236}">
                <a16:creationId xmlns:a16="http://schemas.microsoft.com/office/drawing/2014/main" id="{02AE59D8-F91B-4102-844E-46CD5A0795C5}"/>
              </a:ext>
            </a:extLst>
          </p:cNvPr>
          <p:cNvSpPr>
            <a:spLocks noGrp="1"/>
          </p:cNvSpPr>
          <p:nvPr>
            <p:ph type="body" sz="quarter" idx="12" hasCustomPrompt="1"/>
          </p:nvPr>
        </p:nvSpPr>
        <p:spPr>
          <a:xfrm>
            <a:off x="367182" y="1689742"/>
            <a:ext cx="11460253" cy="780034"/>
          </a:xfrm>
          <a:noFill/>
        </p:spPr>
        <p:txBody>
          <a:bodyPr/>
          <a:lstStyle>
            <a:lvl1pPr marL="0" indent="0">
              <a:buNone/>
              <a:defRPr sz="2000" baseline="0">
                <a:solidFill>
                  <a:schemeClr val="bg1"/>
                </a:solidFill>
              </a:defRPr>
            </a:lvl1pPr>
          </a:lstStyle>
          <a:p>
            <a:pPr lvl="0"/>
            <a:r>
              <a:rPr lang="en-US" dirty="0" err="1"/>
              <a:t>WiFi</a:t>
            </a:r>
            <a:r>
              <a:rPr lang="en-US" dirty="0"/>
              <a:t>: </a:t>
            </a:r>
            <a:r>
              <a:rPr lang="en-US" dirty="0" err="1"/>
              <a:t>msftguest</a:t>
            </a:r>
            <a:r>
              <a:rPr lang="en-US" dirty="0"/>
              <a:t> =&gt; event code: msevent11lz</a:t>
            </a:r>
          </a:p>
          <a:p>
            <a:pPr lvl="0"/>
            <a:r>
              <a:rPr lang="en-US" dirty="0"/>
              <a:t>Content &amp; Labs: http://github.com/guruskill/70-535</a:t>
            </a:r>
          </a:p>
          <a:p>
            <a:pPr lvl="0"/>
            <a:endParaRPr lang="en-US" dirty="0"/>
          </a:p>
        </p:txBody>
      </p:sp>
    </p:spTree>
    <p:extLst>
      <p:ext uri="{BB962C8B-B14F-4D97-AF65-F5344CB8AC3E}">
        <p14:creationId xmlns:p14="http://schemas.microsoft.com/office/powerpoint/2010/main" val="1372218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emo">
    <p:bg>
      <p:bgPr>
        <a:solidFill>
          <a:srgbClr val="7030A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410548" y="770219"/>
            <a:ext cx="11172267" cy="1011928"/>
          </a:xfrm>
          <a:solidFill>
            <a:srgbClr val="7030A0"/>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Demo Title</a:t>
            </a:r>
          </a:p>
        </p:txBody>
      </p:sp>
      <p:sp>
        <p:nvSpPr>
          <p:cNvPr id="726020" name="Rectangle 4"/>
          <p:cNvSpPr>
            <a:spLocks noGrp="1" noChangeArrowheads="1"/>
          </p:cNvSpPr>
          <p:nvPr>
            <p:ph type="subTitle" sz="quarter" idx="1" hasCustomPrompt="1"/>
          </p:nvPr>
        </p:nvSpPr>
        <p:spPr>
          <a:xfrm>
            <a:off x="4914123" y="2110582"/>
            <a:ext cx="7054357" cy="3722293"/>
          </a:xfrm>
          <a:solidFill>
            <a:srgbClr val="7030A0"/>
          </a:solidFill>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vl2pPr marL="288925" indent="0">
              <a:buNone/>
              <a:defRPr/>
            </a:lvl2pPr>
          </a:lstStyle>
          <a:p>
            <a:r>
              <a:rPr lang="en-US" dirty="0"/>
              <a:t>Enter Description(s)</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0043C8"/>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http://...</a:t>
            </a:r>
          </a:p>
        </p:txBody>
      </p:sp>
      <p:sp>
        <p:nvSpPr>
          <p:cNvPr id="12" name="TextBox 11">
            <a:extLst>
              <a:ext uri="{FF2B5EF4-FFF2-40B4-BE49-F238E27FC236}">
                <a16:creationId xmlns:a16="http://schemas.microsoft.com/office/drawing/2014/main" id="{E1C05B86-1160-4370-A04A-9508198B968C}"/>
              </a:ext>
            </a:extLst>
          </p:cNvPr>
          <p:cNvSpPr txBox="1"/>
          <p:nvPr userDrawn="1"/>
        </p:nvSpPr>
        <p:spPr>
          <a:xfrm>
            <a:off x="8882743" y="6512894"/>
            <a:ext cx="3184855" cy="307777"/>
          </a:xfrm>
          <a:prstGeom prst="rect">
            <a:avLst/>
          </a:prstGeom>
          <a:noFill/>
        </p:spPr>
        <p:txBody>
          <a:bodyPr wrap="square" rtlCol="0">
            <a:spAutoFit/>
          </a:bodyPr>
          <a:lstStyle/>
          <a:p>
            <a:r>
              <a:rPr lang="en-US" sz="1400" dirty="0"/>
              <a:t>#70-533 @ITProGuru</a:t>
            </a:r>
          </a:p>
        </p:txBody>
      </p:sp>
      <p:sp>
        <p:nvSpPr>
          <p:cNvPr id="8" name="Rectangle 7">
            <a:extLst>
              <a:ext uri="{FF2B5EF4-FFF2-40B4-BE49-F238E27FC236}">
                <a16:creationId xmlns:a16="http://schemas.microsoft.com/office/drawing/2014/main" id="{2E5CD9C4-3903-4CFA-9CED-0878686ABD1A}"/>
              </a:ext>
            </a:extLst>
          </p:cNvPr>
          <p:cNvSpPr/>
          <p:nvPr userDrawn="1"/>
        </p:nvSpPr>
        <p:spPr>
          <a:xfrm>
            <a:off x="211266" y="117610"/>
            <a:ext cx="1903085" cy="715581"/>
          </a:xfrm>
          <a:prstGeom prst="rect">
            <a:avLst/>
          </a:prstGeom>
        </p:spPr>
        <p:txBody>
          <a:bodyPr wrap="none">
            <a:spAutoFit/>
          </a:bodyPr>
          <a:lstStyle/>
          <a:p>
            <a:r>
              <a:rPr lang="en-US" sz="4050" dirty="0">
                <a:solidFill>
                  <a:srgbClr val="00B0F0"/>
                </a:solidFill>
              </a:rPr>
              <a:t>DEMO</a:t>
            </a:r>
          </a:p>
        </p:txBody>
      </p:sp>
    </p:spTree>
    <p:extLst>
      <p:ext uri="{BB962C8B-B14F-4D97-AF65-F5344CB8AC3E}">
        <p14:creationId xmlns:p14="http://schemas.microsoft.com/office/powerpoint/2010/main" val="2828235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5B8EEB-D399-4AF3-B7D1-E78E1898CC1F}"/>
              </a:ext>
            </a:extLst>
          </p:cNvPr>
          <p:cNvSpPr/>
          <p:nvPr userDrawn="1"/>
        </p:nvSpPr>
        <p:spPr>
          <a:xfrm>
            <a:off x="0" y="0"/>
            <a:ext cx="12192000" cy="1371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1964311" y="2"/>
            <a:ext cx="10015485" cy="1231901"/>
          </a:xfrm>
        </p:spPr>
        <p:txBody>
          <a:bodyPr/>
          <a:lstStyle>
            <a:lvl1pPr>
              <a:defRPr sz="2400"/>
            </a:lvl1pPr>
          </a:lstStyle>
          <a:p>
            <a:r>
              <a:rPr lang="en-US" dirty="0"/>
              <a:t>Click to edit Lab title</a:t>
            </a:r>
          </a:p>
        </p:txBody>
      </p:sp>
      <p:sp>
        <p:nvSpPr>
          <p:cNvPr id="3" name="Content Placeholder 2"/>
          <p:cNvSpPr>
            <a:spLocks noGrp="1"/>
          </p:cNvSpPr>
          <p:nvPr>
            <p:ph idx="1" hasCustomPrompt="1"/>
          </p:nvPr>
        </p:nvSpPr>
        <p:spPr>
          <a:xfrm>
            <a:off x="201592" y="1371601"/>
            <a:ext cx="11778205" cy="4793789"/>
          </a:xfrm>
        </p:spPr>
        <p:txBody>
          <a:bodyPr>
            <a:normAutofit/>
          </a:bodyPr>
          <a:lstStyle>
            <a:lvl1pPr marL="514350" indent="-514350">
              <a:buFont typeface="+mj-lt"/>
              <a:buAutoNum type="arabicParenR"/>
              <a:defRPr sz="2700"/>
            </a:lvl1pPr>
            <a:lvl2pPr marL="800100" indent="-457200">
              <a:buFont typeface="+mj-lt"/>
              <a:buAutoNum type="alphaUcPeriod"/>
              <a:defRPr sz="2400"/>
            </a:lvl2pPr>
            <a:lvl3pPr marL="1200150" indent="-514350">
              <a:buFont typeface="Segoe UI" panose="020B0502040204020203" pitchFamily="34" charset="0"/>
              <a:buChar char="•"/>
              <a:defRPr sz="2100"/>
            </a:lvl3pPr>
            <a:lvl4pPr marL="1028700" indent="0">
              <a:buFontTx/>
              <a:buNone/>
              <a:defRPr sz="1800"/>
            </a:lvl4pPr>
            <a:lvl5pPr marL="1371600" indent="0">
              <a:buFontTx/>
              <a:buNone/>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36E8BE26-ED1E-4BC3-AABB-33679E13D11C}"/>
              </a:ext>
            </a:extLst>
          </p:cNvPr>
          <p:cNvSpPr/>
          <p:nvPr userDrawn="1"/>
        </p:nvSpPr>
        <p:spPr>
          <a:xfrm>
            <a:off x="211266" y="117610"/>
            <a:ext cx="1314784" cy="715581"/>
          </a:xfrm>
          <a:prstGeom prst="rect">
            <a:avLst/>
          </a:prstGeom>
        </p:spPr>
        <p:txBody>
          <a:bodyPr wrap="none">
            <a:spAutoFit/>
          </a:bodyPr>
          <a:lstStyle/>
          <a:p>
            <a:r>
              <a:rPr lang="en-US" sz="4050" dirty="0">
                <a:solidFill>
                  <a:srgbClr val="00B0F0"/>
                </a:solidFill>
              </a:rPr>
              <a:t>LAB</a:t>
            </a:r>
          </a:p>
        </p:txBody>
      </p:sp>
      <p:sp>
        <p:nvSpPr>
          <p:cNvPr id="8" name="Text Placeholder 4">
            <a:extLst>
              <a:ext uri="{FF2B5EF4-FFF2-40B4-BE49-F238E27FC236}">
                <a16:creationId xmlns:a16="http://schemas.microsoft.com/office/drawing/2014/main" id="{5F53A04A-F1A4-47F1-8696-966F2AE336F7}"/>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http://URL..</a:t>
            </a:r>
          </a:p>
        </p:txBody>
      </p:sp>
    </p:spTree>
    <p:extLst>
      <p:ext uri="{BB962C8B-B14F-4D97-AF65-F5344CB8AC3E}">
        <p14:creationId xmlns:p14="http://schemas.microsoft.com/office/powerpoint/2010/main" val="26254498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amp; 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592" y="0"/>
            <a:ext cx="11778205" cy="878350"/>
          </a:xfrm>
        </p:spPr>
        <p:txBody>
          <a:bodyPr/>
          <a:lstStyle>
            <a:lvl1pPr>
              <a:defRPr/>
            </a:lvl1pPr>
          </a:lstStyle>
          <a:p>
            <a:r>
              <a:rPr lang="en-US" dirty="0"/>
              <a:t>Content &amp; Code</a:t>
            </a:r>
          </a:p>
        </p:txBody>
      </p:sp>
      <p:sp>
        <p:nvSpPr>
          <p:cNvPr id="3" name="Content Placeholder 2"/>
          <p:cNvSpPr>
            <a:spLocks noGrp="1"/>
          </p:cNvSpPr>
          <p:nvPr>
            <p:ph idx="1"/>
          </p:nvPr>
        </p:nvSpPr>
        <p:spPr>
          <a:xfrm>
            <a:off x="201592" y="1098893"/>
            <a:ext cx="11778205" cy="2554215"/>
          </a:xfrm>
        </p:spPr>
        <p:txBody>
          <a:bodyPr>
            <a:normAutofit/>
          </a:bodyPr>
          <a:lstStyle>
            <a:lvl1pPr marL="0" indent="0">
              <a:buFont typeface="Arial" panose="020B0604020202020204" pitchFamily="34" charset="0"/>
              <a:buNone/>
              <a:defRPr sz="2100"/>
            </a:lvl1pPr>
            <a:lvl2pPr marL="342900" indent="0">
              <a:buFont typeface="Arial" panose="020B0604020202020204" pitchFamily="34" charset="0"/>
              <a:buNone/>
              <a:defRPr sz="1800"/>
            </a:lvl2pPr>
            <a:lvl3pPr marL="685800" indent="0">
              <a:buFont typeface="Arial" panose="020B0604020202020204" pitchFamily="34" charset="0"/>
              <a:buNone/>
              <a:defRPr sz="1500"/>
            </a:lvl3pPr>
            <a:lvl4pPr marL="1028700" indent="0">
              <a:buFont typeface="Arial" panose="020B0604020202020204" pitchFamily="34" charset="0"/>
              <a:buNone/>
              <a:defRPr sz="1350"/>
            </a:lvl4pPr>
            <a:lvl5pPr marL="1371600" indent="0">
              <a:buFont typeface="Arial" panose="020B0604020202020204" pitchFamily="34" charset="0"/>
              <a:buNone/>
              <a:defRPr sz="13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06833DA2-9089-4E59-9B9D-7F3A29DCE61C}"/>
              </a:ext>
            </a:extLst>
          </p:cNvPr>
          <p:cNvSpPr/>
          <p:nvPr userDrawn="1"/>
        </p:nvSpPr>
        <p:spPr bwMode="auto">
          <a:xfrm>
            <a:off x="45133" y="3653109"/>
            <a:ext cx="12027033" cy="3129417"/>
          </a:xfrm>
          <a:prstGeom prst="rect">
            <a:avLst/>
          </a:prstGeom>
          <a:solidFill>
            <a:schemeClr val="accent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pPr>
            <a:endParaRPr lang="en-US" sz="1471" dirty="0">
              <a:gradFill>
                <a:gsLst>
                  <a:gs pos="0">
                    <a:srgbClr val="FFFFFF"/>
                  </a:gs>
                  <a:gs pos="100000">
                    <a:srgbClr val="FFFFFF"/>
                  </a:gs>
                </a:gsLst>
                <a:lin ang="5400000" scaled="0"/>
              </a:gradFill>
            </a:endParaRPr>
          </a:p>
        </p:txBody>
      </p:sp>
      <p:sp>
        <p:nvSpPr>
          <p:cNvPr id="10" name="Content Placeholder 2">
            <a:extLst>
              <a:ext uri="{FF2B5EF4-FFF2-40B4-BE49-F238E27FC236}">
                <a16:creationId xmlns:a16="http://schemas.microsoft.com/office/drawing/2014/main" id="{A7A07890-C86B-4334-9F28-D4C01C01B9F8}"/>
              </a:ext>
            </a:extLst>
          </p:cNvPr>
          <p:cNvSpPr>
            <a:spLocks noGrp="1"/>
          </p:cNvSpPr>
          <p:nvPr>
            <p:ph idx="10" hasCustomPrompt="1"/>
          </p:nvPr>
        </p:nvSpPr>
        <p:spPr>
          <a:xfrm>
            <a:off x="201592" y="3795486"/>
            <a:ext cx="11778205" cy="2910114"/>
          </a:xfrm>
          <a:solidFill>
            <a:schemeClr val="bg1"/>
          </a:solidFill>
          <a:ln w="60325" cmpd="sng">
            <a:solidFill>
              <a:srgbClr val="0070C0"/>
            </a:solidFill>
          </a:ln>
        </p:spPr>
        <p:txBody>
          <a:bodyPr>
            <a:normAutofit/>
          </a:bodyPr>
          <a:lstStyle>
            <a:lvl1pPr marL="0" indent="0" defTabSz="0">
              <a:buFont typeface="Arial" panose="020B0604020202020204" pitchFamily="34" charset="0"/>
              <a:buNone/>
              <a:defRPr sz="1200">
                <a:latin typeface="Courier New" panose="02070309020205020404" pitchFamily="49" charset="0"/>
                <a:cs typeface="Courier New" panose="02070309020205020404" pitchFamily="49" charset="0"/>
              </a:defRPr>
            </a:lvl1pPr>
            <a:lvl2pPr marL="342900" indent="0" defTabSz="0">
              <a:buFont typeface="Arial" panose="020B0604020202020204" pitchFamily="34" charset="0"/>
              <a:buNone/>
              <a:defRPr sz="1200">
                <a:latin typeface="Courier New" panose="02070309020205020404" pitchFamily="49" charset="0"/>
                <a:cs typeface="Courier New" panose="02070309020205020404" pitchFamily="49" charset="0"/>
              </a:defRPr>
            </a:lvl2pPr>
            <a:lvl3pPr marL="685800" indent="0" defTabSz="0">
              <a:buFont typeface="Arial" panose="020B0604020202020204" pitchFamily="34" charset="0"/>
              <a:buNone/>
              <a:defRPr sz="1200">
                <a:latin typeface="Courier New" panose="02070309020205020404" pitchFamily="49" charset="0"/>
                <a:cs typeface="Courier New" panose="02070309020205020404" pitchFamily="49" charset="0"/>
              </a:defRPr>
            </a:lvl3pPr>
            <a:lvl4pPr marL="1028700" indent="0" defTabSz="0">
              <a:buFont typeface="Arial" panose="020B0604020202020204" pitchFamily="34" charset="0"/>
              <a:buNone/>
              <a:defRPr sz="1200">
                <a:latin typeface="Courier New" panose="02070309020205020404" pitchFamily="49" charset="0"/>
                <a:cs typeface="Courier New" panose="02070309020205020404" pitchFamily="49" charset="0"/>
              </a:defRPr>
            </a:lvl4pPr>
            <a:lvl5pPr marL="1371600" indent="0" defTabSz="0">
              <a:buFont typeface="Arial" panose="020B0604020202020204" pitchFamily="34" charset="0"/>
              <a:buNone/>
              <a:defRPr sz="1200">
                <a:latin typeface="Courier New" panose="02070309020205020404" pitchFamily="49" charset="0"/>
                <a:cs typeface="Courier New" panose="02070309020205020404" pitchFamily="49" charset="0"/>
              </a:defRPr>
            </a:lvl5pPr>
          </a:lstStyle>
          <a:p>
            <a:pPr lvl="0"/>
            <a:r>
              <a:rPr lang="en-US" dirty="0"/>
              <a:t>Click to Edit/Paste/Insert Code or Paste/Insert Screenshot</a:t>
            </a:r>
          </a:p>
          <a:p>
            <a:pPr lvl="1"/>
            <a:r>
              <a:rPr lang="en-US" dirty="0"/>
              <a:t>	Second level</a:t>
            </a:r>
          </a:p>
          <a:p>
            <a:pPr lvl="2"/>
            <a:r>
              <a:rPr lang="en-US" dirty="0"/>
              <a:t>Third level</a:t>
            </a:r>
          </a:p>
          <a:p>
            <a:pPr lvl="3"/>
            <a:r>
              <a:rPr lang="en-US" dirty="0"/>
              <a:t>Fourth level</a:t>
            </a:r>
          </a:p>
          <a:p>
            <a:pPr lvl="4"/>
            <a:r>
              <a:rPr lang="en-US" dirty="0"/>
              <a:t>Fifth level</a:t>
            </a:r>
          </a:p>
        </p:txBody>
      </p:sp>
      <p:sp>
        <p:nvSpPr>
          <p:cNvPr id="6" name="Text Placeholder 4">
            <a:extLst>
              <a:ext uri="{FF2B5EF4-FFF2-40B4-BE49-F238E27FC236}">
                <a16:creationId xmlns:a16="http://schemas.microsoft.com/office/drawing/2014/main" id="{3EA49070-3FD9-4B27-9810-341ACA436456}"/>
              </a:ext>
            </a:extLst>
          </p:cNvPr>
          <p:cNvSpPr>
            <a:spLocks noGrp="1"/>
          </p:cNvSpPr>
          <p:nvPr>
            <p:ph type="body" sz="quarter" idx="11" hasCustomPrompt="1"/>
          </p:nvPr>
        </p:nvSpPr>
        <p:spPr>
          <a:xfrm>
            <a:off x="1055716" y="798022"/>
            <a:ext cx="10924081" cy="179531"/>
          </a:xfrm>
        </p:spPr>
        <p:txBody>
          <a:bodyPr/>
          <a:lstStyle>
            <a:lvl1pPr marL="0" indent="0" algn="r">
              <a:buFont typeface="Arial" panose="020B0604020202020204" pitchFamily="34" charset="0"/>
              <a:buNone/>
              <a:defRPr sz="1050">
                <a:solidFill>
                  <a:schemeClr val="bg1">
                    <a:lumMod val="95000"/>
                  </a:schemeClr>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16056990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3216E-3091-410D-83D4-F3B694551529}"/>
              </a:ext>
            </a:extLst>
          </p:cNvPr>
          <p:cNvSpPr>
            <a:spLocks noGrp="1"/>
          </p:cNvSpPr>
          <p:nvPr>
            <p:ph type="title" hasCustomPrompt="1"/>
          </p:nvPr>
        </p:nvSpPr>
        <p:spPr/>
        <p:txBody>
          <a:bodyPr/>
          <a:lstStyle>
            <a:lvl1pPr>
              <a:defRPr/>
            </a:lvl1pPr>
          </a:lstStyle>
          <a:p>
            <a:r>
              <a:rPr lang="en-US" dirty="0"/>
              <a:t>Click to edit Code Title</a:t>
            </a:r>
          </a:p>
        </p:txBody>
      </p:sp>
      <p:sp>
        <p:nvSpPr>
          <p:cNvPr id="4" name="Text Placeholder 3">
            <a:extLst>
              <a:ext uri="{FF2B5EF4-FFF2-40B4-BE49-F238E27FC236}">
                <a16:creationId xmlns:a16="http://schemas.microsoft.com/office/drawing/2014/main" id="{8AA8E3D7-116C-400A-AC64-F86759F16B62}"/>
              </a:ext>
            </a:extLst>
          </p:cNvPr>
          <p:cNvSpPr>
            <a:spLocks noGrp="1"/>
          </p:cNvSpPr>
          <p:nvPr>
            <p:ph type="body" sz="quarter" idx="10" hasCustomPrompt="1"/>
          </p:nvPr>
        </p:nvSpPr>
        <p:spPr>
          <a:xfrm>
            <a:off x="124408" y="1055078"/>
            <a:ext cx="11905861" cy="5470413"/>
          </a:xfrm>
        </p:spPr>
        <p:txBody>
          <a:bodyPr/>
          <a:lstStyle>
            <a:lvl1pPr marL="0" indent="0">
              <a:buNone/>
              <a:defRPr sz="2400">
                <a:latin typeface="Consolas" panose="020B0609020204030204" pitchFamily="49" charset="0"/>
              </a:defRPr>
            </a:lvl1pPr>
            <a:lvl2pPr marL="288925" indent="0">
              <a:buNone/>
              <a:defRPr sz="2000">
                <a:latin typeface="Consolas" panose="020B0609020204030204" pitchFamily="49" charset="0"/>
              </a:defRPr>
            </a:lvl2pPr>
            <a:lvl3pPr marL="681037" indent="0">
              <a:buNone/>
              <a:defRPr sz="1800">
                <a:latin typeface="Consolas" panose="020B0609020204030204" pitchFamily="49" charset="0"/>
              </a:defRPr>
            </a:lvl3pPr>
            <a:lvl4pPr marL="1089025" indent="0">
              <a:buNone/>
              <a:defRPr sz="1600">
                <a:latin typeface="Consolas" panose="020B0609020204030204" pitchFamily="49" charset="0"/>
              </a:defRPr>
            </a:lvl4pPr>
            <a:lvl5pPr marL="1376363" indent="0">
              <a:buNone/>
              <a:defRPr sz="1600">
                <a:latin typeface="Consolas" panose="020B0609020204030204" pitchFamily="49" charset="0"/>
              </a:defRPr>
            </a:lvl5pPr>
          </a:lstStyle>
          <a:p>
            <a:pPr lvl="0"/>
            <a:r>
              <a:rPr lang="en-US" dirty="0"/>
              <a:t>Edit Code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9B4DEA64-361A-459F-AC62-F5ABFB0B7096}"/>
              </a:ext>
            </a:extLst>
          </p:cNvPr>
          <p:cNvSpPr>
            <a:spLocks noGrp="1"/>
          </p:cNvSpPr>
          <p:nvPr>
            <p:ph type="body" sz="quarter" idx="11" hasCustomPrompt="1"/>
          </p:nvPr>
        </p:nvSpPr>
        <p:spPr>
          <a:xfrm>
            <a:off x="273436" y="6550072"/>
            <a:ext cx="11433116" cy="267365"/>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11171816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9"/>
            <a:ext cx="11653523" cy="4801075"/>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8"/>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hasCustomPrompt="1"/>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Title</a:t>
            </a:r>
          </a:p>
        </p:txBody>
      </p:sp>
    </p:spTree>
    <p:extLst>
      <p:ext uri="{BB962C8B-B14F-4D97-AF65-F5344CB8AC3E}">
        <p14:creationId xmlns:p14="http://schemas.microsoft.com/office/powerpoint/2010/main" val="1196374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teps">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CF24501-8757-48AA-B9DD-ED5BECE78DDC}"/>
              </a:ext>
            </a:extLst>
          </p:cNvPr>
          <p:cNvSpPr txBox="1"/>
          <p:nvPr userDrawn="1"/>
        </p:nvSpPr>
        <p:spPr>
          <a:xfrm>
            <a:off x="226542" y="2054745"/>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Observations</a:t>
            </a:r>
          </a:p>
        </p:txBody>
      </p:sp>
      <p:sp>
        <p:nvSpPr>
          <p:cNvPr id="2" name="Title 1"/>
          <p:cNvSpPr>
            <a:spLocks noGrp="1"/>
          </p:cNvSpPr>
          <p:nvPr>
            <p:ph type="title" hasCustomPrompt="1"/>
          </p:nvPr>
        </p:nvSpPr>
        <p:spPr/>
        <p:txBody>
          <a:bodyPr/>
          <a:lstStyle>
            <a:lvl1pPr>
              <a:defRPr/>
            </a:lvl1pPr>
          </a:lstStyle>
          <a:p>
            <a:r>
              <a:rPr lang="en-US" dirty="0"/>
              <a:t>Click to edit Steps Title</a:t>
            </a:r>
          </a:p>
        </p:txBody>
      </p:sp>
      <p:graphicFrame>
        <p:nvGraphicFramePr>
          <p:cNvPr id="3" name="Table 2">
            <a:extLst>
              <a:ext uri="{FF2B5EF4-FFF2-40B4-BE49-F238E27FC236}">
                <a16:creationId xmlns:a16="http://schemas.microsoft.com/office/drawing/2014/main" id="{0DA8EFC8-B6A4-4A4B-9EDA-91002B4DFD8C}"/>
              </a:ext>
            </a:extLst>
          </p:cNvPr>
          <p:cNvGraphicFramePr>
            <a:graphicFrameLocks noGrp="1"/>
          </p:cNvGraphicFramePr>
          <p:nvPr userDrawn="1">
            <p:extLst>
              <p:ext uri="{D42A27DB-BD31-4B8C-83A1-F6EECF244321}">
                <p14:modId xmlns:p14="http://schemas.microsoft.com/office/powerpoint/2010/main" val="69496546"/>
              </p:ext>
            </p:extLst>
          </p:nvPr>
        </p:nvGraphicFramePr>
        <p:xfrm>
          <a:off x="237068" y="987548"/>
          <a:ext cx="11732441" cy="915686"/>
        </p:xfrm>
        <a:graphic>
          <a:graphicData uri="http://schemas.openxmlformats.org/drawingml/2006/table">
            <a:tbl>
              <a:tblPr firstRow="1" bandRow="1">
                <a:tableStyleId>{5C22544A-7EE6-4342-B048-85BDC9FD1C3A}</a:tableStyleId>
              </a:tblPr>
              <a:tblGrid>
                <a:gridCol w="330339">
                  <a:extLst>
                    <a:ext uri="{9D8B030D-6E8A-4147-A177-3AD203B41FA5}">
                      <a16:colId xmlns:a16="http://schemas.microsoft.com/office/drawing/2014/main" val="612254498"/>
                    </a:ext>
                  </a:extLst>
                </a:gridCol>
                <a:gridCol w="3595073">
                  <a:extLst>
                    <a:ext uri="{9D8B030D-6E8A-4147-A177-3AD203B41FA5}">
                      <a16:colId xmlns:a16="http://schemas.microsoft.com/office/drawing/2014/main" val="1261049811"/>
                    </a:ext>
                  </a:extLst>
                </a:gridCol>
                <a:gridCol w="321409">
                  <a:extLst>
                    <a:ext uri="{9D8B030D-6E8A-4147-A177-3AD203B41FA5}">
                      <a16:colId xmlns:a16="http://schemas.microsoft.com/office/drawing/2014/main" val="2638922956"/>
                    </a:ext>
                  </a:extLst>
                </a:gridCol>
                <a:gridCol w="3595073">
                  <a:extLst>
                    <a:ext uri="{9D8B030D-6E8A-4147-A177-3AD203B41FA5}">
                      <a16:colId xmlns:a16="http://schemas.microsoft.com/office/drawing/2014/main" val="1530065899"/>
                    </a:ext>
                  </a:extLst>
                </a:gridCol>
                <a:gridCol w="295473">
                  <a:extLst>
                    <a:ext uri="{9D8B030D-6E8A-4147-A177-3AD203B41FA5}">
                      <a16:colId xmlns:a16="http://schemas.microsoft.com/office/drawing/2014/main" val="1628348927"/>
                    </a:ext>
                  </a:extLst>
                </a:gridCol>
                <a:gridCol w="3595073">
                  <a:extLst>
                    <a:ext uri="{9D8B030D-6E8A-4147-A177-3AD203B41FA5}">
                      <a16:colId xmlns:a16="http://schemas.microsoft.com/office/drawing/2014/main" val="3564049150"/>
                    </a:ext>
                  </a:extLst>
                </a:gridCol>
              </a:tblGrid>
              <a:tr h="915686">
                <a:tc>
                  <a:txBody>
                    <a:bodyPr/>
                    <a:lstStyle/>
                    <a:p>
                      <a:pPr algn="ctr"/>
                      <a:r>
                        <a:rPr lang="en-US" sz="1800" dirty="0">
                          <a:solidFill>
                            <a:schemeClr val="bg1"/>
                          </a:solidFill>
                        </a:rPr>
                        <a:t>1</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indent="0" algn="l">
                        <a:buFont typeface="Arial" panose="020B0604020202020204" pitchFamily="34" charset="0"/>
                        <a:buNone/>
                      </a:pPr>
                      <a:endParaRPr lang="en-US" sz="1200" b="0" dirty="0">
                        <a:solidFill>
                          <a:schemeClr val="tx1"/>
                        </a:solidFill>
                        <a:latin typeface="Segoe UI" panose="020B0502040204020203" pitchFamily="34" charset="0"/>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2</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3</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296024"/>
                  </a:ext>
                </a:extLst>
              </a:tr>
            </a:tbl>
          </a:graphicData>
        </a:graphic>
      </p:graphicFrame>
      <p:sp>
        <p:nvSpPr>
          <p:cNvPr id="7" name="TextBox 6">
            <a:extLst>
              <a:ext uri="{FF2B5EF4-FFF2-40B4-BE49-F238E27FC236}">
                <a16:creationId xmlns:a16="http://schemas.microsoft.com/office/drawing/2014/main" id="{92028F83-BC57-46B6-AE4F-F363D917BFB5}"/>
              </a:ext>
            </a:extLst>
          </p:cNvPr>
          <p:cNvSpPr txBox="1"/>
          <p:nvPr userDrawn="1"/>
        </p:nvSpPr>
        <p:spPr>
          <a:xfrm>
            <a:off x="6226435" y="2026752"/>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Results</a:t>
            </a:r>
          </a:p>
        </p:txBody>
      </p:sp>
      <p:sp>
        <p:nvSpPr>
          <p:cNvPr id="8" name="TextBox 7">
            <a:extLst>
              <a:ext uri="{FF2B5EF4-FFF2-40B4-BE49-F238E27FC236}">
                <a16:creationId xmlns:a16="http://schemas.microsoft.com/office/drawing/2014/main" id="{1B2D9789-D165-4BDB-A460-2343E7F13D54}"/>
              </a:ext>
            </a:extLst>
          </p:cNvPr>
          <p:cNvSpPr txBox="1"/>
          <p:nvPr userDrawn="1"/>
        </p:nvSpPr>
        <p:spPr>
          <a:xfrm>
            <a:off x="226541" y="5243163"/>
            <a:ext cx="2087136"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Resources</a:t>
            </a:r>
          </a:p>
        </p:txBody>
      </p:sp>
      <p:sp>
        <p:nvSpPr>
          <p:cNvPr id="10" name="TextBox 9">
            <a:extLst>
              <a:ext uri="{FF2B5EF4-FFF2-40B4-BE49-F238E27FC236}">
                <a16:creationId xmlns:a16="http://schemas.microsoft.com/office/drawing/2014/main" id="{2A40F325-ADB0-41C7-9EF7-7E36EF2381D6}"/>
              </a:ext>
            </a:extLst>
          </p:cNvPr>
          <p:cNvSpPr txBox="1"/>
          <p:nvPr userDrawn="1"/>
        </p:nvSpPr>
        <p:spPr>
          <a:xfrm>
            <a:off x="226539" y="794128"/>
            <a:ext cx="2090992"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Steps</a:t>
            </a:r>
          </a:p>
        </p:txBody>
      </p:sp>
      <p:sp>
        <p:nvSpPr>
          <p:cNvPr id="19" name="Text Placeholder 18">
            <a:extLst>
              <a:ext uri="{FF2B5EF4-FFF2-40B4-BE49-F238E27FC236}">
                <a16:creationId xmlns:a16="http://schemas.microsoft.com/office/drawing/2014/main" id="{97DBA5D9-8C6D-43D4-A24D-D27248395183}"/>
              </a:ext>
            </a:extLst>
          </p:cNvPr>
          <p:cNvSpPr>
            <a:spLocks noGrp="1"/>
          </p:cNvSpPr>
          <p:nvPr>
            <p:ph type="body" sz="quarter" idx="12" hasCustomPrompt="1"/>
          </p:nvPr>
        </p:nvSpPr>
        <p:spPr>
          <a:xfrm>
            <a:off x="613833" y="1035632"/>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1</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18">
            <a:extLst>
              <a:ext uri="{FF2B5EF4-FFF2-40B4-BE49-F238E27FC236}">
                <a16:creationId xmlns:a16="http://schemas.microsoft.com/office/drawing/2014/main" id="{35DE67FC-9970-40AE-86CC-CDE63AD436CF}"/>
              </a:ext>
            </a:extLst>
          </p:cNvPr>
          <p:cNvSpPr>
            <a:spLocks noGrp="1"/>
          </p:cNvSpPr>
          <p:nvPr>
            <p:ph type="body" sz="quarter" idx="13" hasCustomPrompt="1"/>
          </p:nvPr>
        </p:nvSpPr>
        <p:spPr>
          <a:xfrm>
            <a:off x="4540968" y="1016750"/>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2</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8">
            <a:extLst>
              <a:ext uri="{FF2B5EF4-FFF2-40B4-BE49-F238E27FC236}">
                <a16:creationId xmlns:a16="http://schemas.microsoft.com/office/drawing/2014/main" id="{5DA0B143-17CC-4340-B000-4AB93B418219}"/>
              </a:ext>
            </a:extLst>
          </p:cNvPr>
          <p:cNvSpPr>
            <a:spLocks noGrp="1"/>
          </p:cNvSpPr>
          <p:nvPr>
            <p:ph type="body" sz="quarter" idx="14" hasCustomPrompt="1"/>
          </p:nvPr>
        </p:nvSpPr>
        <p:spPr>
          <a:xfrm>
            <a:off x="8468103" y="1031847"/>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3</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8">
            <a:extLst>
              <a:ext uri="{FF2B5EF4-FFF2-40B4-BE49-F238E27FC236}">
                <a16:creationId xmlns:a16="http://schemas.microsoft.com/office/drawing/2014/main" id="{D3A2EF9D-8503-44C9-8C8A-AD3AB6E8B9E7}"/>
              </a:ext>
            </a:extLst>
          </p:cNvPr>
          <p:cNvSpPr>
            <a:spLocks noGrp="1"/>
          </p:cNvSpPr>
          <p:nvPr>
            <p:ph type="body" sz="quarter" idx="17" hasCustomPrompt="1"/>
          </p:nvPr>
        </p:nvSpPr>
        <p:spPr>
          <a:xfrm>
            <a:off x="249593" y="5514818"/>
            <a:ext cx="11732441" cy="1065841"/>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Resources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8">
            <a:extLst>
              <a:ext uri="{FF2B5EF4-FFF2-40B4-BE49-F238E27FC236}">
                <a16:creationId xmlns:a16="http://schemas.microsoft.com/office/drawing/2014/main" id="{15DBFA86-3281-48C1-B37A-60EAF36BD25D}"/>
              </a:ext>
            </a:extLst>
          </p:cNvPr>
          <p:cNvSpPr>
            <a:spLocks noGrp="1"/>
          </p:cNvSpPr>
          <p:nvPr>
            <p:ph type="body" sz="quarter" idx="16" hasCustomPrompt="1"/>
          </p:nvPr>
        </p:nvSpPr>
        <p:spPr>
          <a:xfrm>
            <a:off x="6237759" y="2265437"/>
            <a:ext cx="5727700" cy="2862989"/>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Results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18">
            <a:extLst>
              <a:ext uri="{FF2B5EF4-FFF2-40B4-BE49-F238E27FC236}">
                <a16:creationId xmlns:a16="http://schemas.microsoft.com/office/drawing/2014/main" id="{2BFCEE7C-1B60-4DD2-A577-07AE5CD0142E}"/>
              </a:ext>
            </a:extLst>
          </p:cNvPr>
          <p:cNvSpPr>
            <a:spLocks noGrp="1"/>
          </p:cNvSpPr>
          <p:nvPr>
            <p:ph type="body" sz="quarter" idx="15" hasCustomPrompt="1"/>
          </p:nvPr>
        </p:nvSpPr>
        <p:spPr>
          <a:xfrm>
            <a:off x="237067" y="2301875"/>
            <a:ext cx="5684763" cy="2826552"/>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Observations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Arrow: Down 10">
            <a:extLst>
              <a:ext uri="{FF2B5EF4-FFF2-40B4-BE49-F238E27FC236}">
                <a16:creationId xmlns:a16="http://schemas.microsoft.com/office/drawing/2014/main" id="{F67E61E6-AA38-485B-AE09-CD08BBD8FABF}"/>
              </a:ext>
            </a:extLst>
          </p:cNvPr>
          <p:cNvSpPr/>
          <p:nvPr userDrawn="1"/>
        </p:nvSpPr>
        <p:spPr bwMode="auto">
          <a:xfrm rot="16200000">
            <a:off x="3981248" y="338329"/>
            <a:ext cx="470385" cy="3805519"/>
          </a:xfrm>
          <a:prstGeom prst="downArrow">
            <a:avLst>
              <a:gd name="adj1" fmla="val 31468"/>
              <a:gd name="adj2" fmla="val 37425"/>
            </a:avLst>
          </a:prstGeom>
          <a:gradFill flip="none" rotWithShape="1">
            <a:gsLst>
              <a:gs pos="0">
                <a:srgbClr val="0078D7">
                  <a:lumMod val="0"/>
                  <a:lumOff val="100000"/>
                  <a:alpha val="0"/>
                </a:srgbClr>
              </a:gs>
              <a:gs pos="100000">
                <a:srgbClr val="0078D7">
                  <a:lumMod val="45000"/>
                  <a:lumOff val="55000"/>
                </a:srgbClr>
              </a:gs>
              <a:gs pos="100000">
                <a:schemeClr val="accent6"/>
              </a:gs>
            </a:gsLst>
            <a:lin ang="5400000" scaled="1"/>
            <a:tileRect/>
          </a:gradFill>
          <a:ln>
            <a:noFill/>
          </a:ln>
          <a:effectLst/>
        </p:spPr>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algn="ctr" defTabSz="699220" fontAlgn="base">
              <a:lnSpc>
                <a:spcPct val="90000"/>
              </a:lnSpc>
              <a:spcBef>
                <a:spcPct val="0"/>
              </a:spcBef>
              <a:spcAft>
                <a:spcPct val="0"/>
              </a:spcAft>
              <a:defRPr/>
            </a:pPr>
            <a:endParaRPr lang="en-US" sz="18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345414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Text Placeholder 4">
            <a:extLst>
              <a:ext uri="{FF2B5EF4-FFF2-40B4-BE49-F238E27FC236}">
                <a16:creationId xmlns:a16="http://schemas.microsoft.com/office/drawing/2014/main" id="{24211B1E-98C0-42A2-80F7-77814EB2808C}"/>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8043648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11718" y="1018563"/>
            <a:ext cx="5065183" cy="509960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80101" y="1018564"/>
            <a:ext cx="5067300" cy="509960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FADCA2-DA60-489B-A501-CF188B651DD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9211533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123" y="0"/>
            <a:ext cx="11418277" cy="80772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086704"/>
            <a:ext cx="5386917"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1726466"/>
            <a:ext cx="5386917"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086704"/>
            <a:ext cx="5389033"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1726466"/>
            <a:ext cx="5389033"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a:extLst>
              <a:ext uri="{FF2B5EF4-FFF2-40B4-BE49-F238E27FC236}">
                <a16:creationId xmlns:a16="http://schemas.microsoft.com/office/drawing/2014/main" id="{D037460C-05C3-42DE-B703-45DCB074BAFD}"/>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solidFill>
                  <a:schemeClr val="accent6"/>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36728956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8C7EC5AE-0525-48F7-B435-5B965341506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483153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110582"/>
            <a:ext cx="7054357" cy="3722293"/>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0043C8"/>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http://...</a:t>
            </a:r>
          </a:p>
        </p:txBody>
      </p:sp>
      <p:sp>
        <p:nvSpPr>
          <p:cNvPr id="12" name="TextBox 11">
            <a:extLst>
              <a:ext uri="{FF2B5EF4-FFF2-40B4-BE49-F238E27FC236}">
                <a16:creationId xmlns:a16="http://schemas.microsoft.com/office/drawing/2014/main" id="{E1C05B86-1160-4370-A04A-9508198B968C}"/>
              </a:ext>
            </a:extLst>
          </p:cNvPr>
          <p:cNvSpPr txBox="1"/>
          <p:nvPr userDrawn="1"/>
        </p:nvSpPr>
        <p:spPr>
          <a:xfrm>
            <a:off x="8882743" y="6512894"/>
            <a:ext cx="3184855" cy="307777"/>
          </a:xfrm>
          <a:prstGeom prst="rect">
            <a:avLst/>
          </a:prstGeom>
          <a:noFill/>
        </p:spPr>
        <p:txBody>
          <a:bodyPr wrap="square" rtlCol="0">
            <a:spAutoFit/>
          </a:bodyPr>
          <a:lstStyle/>
          <a:p>
            <a:r>
              <a:rPr lang="en-US" sz="1400" dirty="0"/>
              <a:t>#70-535 @ITProGuru</a:t>
            </a:r>
          </a:p>
        </p:txBody>
      </p:sp>
    </p:spTree>
    <p:extLst>
      <p:ext uri="{BB962C8B-B14F-4D97-AF65-F5344CB8AC3E}">
        <p14:creationId xmlns:p14="http://schemas.microsoft.com/office/powerpoint/2010/main" val="34142929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AF9706F-69F9-4C5B-878A-257B9A487E19}"/>
              </a:ext>
            </a:extLst>
          </p:cNvPr>
          <p:cNvSpPr/>
          <p:nvPr userDrawn="1"/>
        </p:nvSpPr>
        <p:spPr bwMode="auto">
          <a:xfrm>
            <a:off x="4728307" y="0"/>
            <a:ext cx="7463692" cy="1424354"/>
          </a:xfrm>
          <a:prstGeom prst="rect">
            <a:avLst/>
          </a:prstGeom>
          <a:solidFill>
            <a:schemeClr val="bg1"/>
          </a:solidFill>
          <a:ln w="9525" cap="flat" cmpd="sng" algn="ctr">
            <a:noFill/>
            <a:prstDash val="solid"/>
            <a:round/>
            <a:headEnd type="none" w="med" len="med"/>
            <a:tailEnd type="none" w="med" len="med"/>
          </a:ln>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6" name="Rectangle 5">
            <a:extLst>
              <a:ext uri="{FF2B5EF4-FFF2-40B4-BE49-F238E27FC236}">
                <a16:creationId xmlns:a16="http://schemas.microsoft.com/office/drawing/2014/main" id="{D4E7A39D-4325-4D40-AA41-B4787F9B32F3}"/>
              </a:ext>
            </a:extLst>
          </p:cNvPr>
          <p:cNvSpPr/>
          <p:nvPr userDrawn="1"/>
        </p:nvSpPr>
        <p:spPr bwMode="auto">
          <a:xfrm>
            <a:off x="0" y="0"/>
            <a:ext cx="4712677" cy="1424354"/>
          </a:xfrm>
          <a:prstGeom prst="rect">
            <a:avLst/>
          </a:prstGeom>
          <a:solidFill>
            <a:srgbClr val="0070C0"/>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2" name="Title 1"/>
          <p:cNvSpPr>
            <a:spLocks noGrp="1"/>
          </p:cNvSpPr>
          <p:nvPr>
            <p:ph type="title"/>
          </p:nvPr>
        </p:nvSpPr>
        <p:spPr>
          <a:xfrm>
            <a:off x="328248" y="273050"/>
            <a:ext cx="4292437" cy="1162050"/>
          </a:xfrm>
        </p:spPr>
        <p:txBody>
          <a:bodyPr anchor="t"/>
          <a:lstStyle>
            <a:lvl1pPr algn="l">
              <a:defRPr sz="2000" b="0"/>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solidFill>
                  <a:schemeClr val="tx1"/>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351693" y="1435101"/>
            <a:ext cx="426899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5" name="Text Placeholder 4">
            <a:extLst>
              <a:ext uri="{FF2B5EF4-FFF2-40B4-BE49-F238E27FC236}">
                <a16:creationId xmlns:a16="http://schemas.microsoft.com/office/drawing/2014/main" id="{90A4200F-D9E6-4624-905A-FC78FABE78C8}"/>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33324877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1116623"/>
            <a:ext cx="7315200" cy="3610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a:extLst>
              <a:ext uri="{FF2B5EF4-FFF2-40B4-BE49-F238E27FC236}">
                <a16:creationId xmlns:a16="http://schemas.microsoft.com/office/drawing/2014/main" id="{7064F4CD-50E4-4810-A21F-C7BB8E8F2CF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656603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1985641"/>
          </a:xfrm>
        </p:spPr>
        <p:txBody>
          <a:bodyPr>
            <a:spAutoFit/>
          </a:bodyPr>
          <a:lstStyle>
            <a:lvl1pPr>
              <a:defRPr sz="2647">
                <a:solidFill>
                  <a:srgbClr val="0070C0"/>
                </a:solidFill>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86CFC401-E43F-4484-ADE7-7D068F298193}"/>
              </a:ext>
            </a:extLst>
          </p:cNvPr>
          <p:cNvSpPr>
            <a:spLocks noGrp="1"/>
          </p:cNvSpPr>
          <p:nvPr>
            <p:ph type="body" sz="quarter" idx="11"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3440563358"/>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269241" y="1197323"/>
            <a:ext cx="11653521" cy="5109815"/>
          </a:xfrm>
        </p:spPr>
        <p:txBody>
          <a:bodyPr/>
          <a:lstStyle>
            <a:lvl1pPr marL="0" indent="0">
              <a:buNone/>
              <a:defRPr sz="2426">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482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298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59894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727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4">
            <a:extLst>
              <a:ext uri="{FF2B5EF4-FFF2-40B4-BE49-F238E27FC236}">
                <a16:creationId xmlns:a16="http://schemas.microsoft.com/office/drawing/2014/main" id="{7D77AAB3-E8F7-4573-AEAC-2F07A923DF10}"/>
              </a:ext>
            </a:extLst>
          </p:cNvPr>
          <p:cNvSpPr>
            <a:spLocks noGrp="1"/>
          </p:cNvSpPr>
          <p:nvPr>
            <p:ph type="body" sz="quarter" idx="11"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319072809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151860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88351" y="1002321"/>
            <a:ext cx="2590800" cy="5378450"/>
          </a:xfrm>
        </p:spPr>
        <p:txBody>
          <a:bodyPr vert="eaVert"/>
          <a:lstStyle>
            <a:lvl1pPr>
              <a:defRPr>
                <a:solidFill>
                  <a:schemeClr val="tx1"/>
                </a:solidFill>
              </a:defRPr>
            </a:lvl1pPr>
          </a:lstStyle>
          <a:p>
            <a:r>
              <a:rPr lang="en-US" dirty="0"/>
              <a:t>Click to edit Master title style</a:t>
            </a:r>
          </a:p>
        </p:txBody>
      </p:sp>
      <p:sp>
        <p:nvSpPr>
          <p:cNvPr id="3" name="Vertical Text Placeholder 2"/>
          <p:cNvSpPr>
            <a:spLocks noGrp="1"/>
          </p:cNvSpPr>
          <p:nvPr>
            <p:ph type="body" orient="vert" idx="1"/>
          </p:nvPr>
        </p:nvSpPr>
        <p:spPr>
          <a:xfrm>
            <a:off x="611718" y="1002321"/>
            <a:ext cx="7573433" cy="5378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164857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olid">
    <p:bg bwMode="auto">
      <p:bgPr>
        <a:solidFill>
          <a:schemeClr val="accent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1D05E55-498C-4995-A911-E5A445AB70ED}"/>
              </a:ext>
            </a:extLst>
          </p:cNvPr>
          <p:cNvSpPr/>
          <p:nvPr userDrawn="1"/>
        </p:nvSpPr>
        <p:spPr bwMode="auto">
          <a:xfrm>
            <a:off x="1" y="0"/>
            <a:ext cx="12191999" cy="1011115"/>
          </a:xfrm>
          <a:prstGeom prst="rect">
            <a:avLst/>
          </a:prstGeom>
          <a:solidFill>
            <a:srgbClr val="8DACD0"/>
          </a:solidFill>
          <a:ln w="9525" cap="flat" cmpd="sng" algn="ctr">
            <a:noFill/>
            <a:prstDash val="solid"/>
            <a:round/>
            <a:headEnd type="none" w="med" len="med"/>
            <a:tailEnd type="none" w="med" len="med"/>
          </a:ln>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5" name="Text Placeholder 4"/>
          <p:cNvSpPr>
            <a:spLocks noGrp="1"/>
          </p:cNvSpPr>
          <p:nvPr>
            <p:ph type="body" sz="quarter" idx="12"/>
          </p:nvPr>
        </p:nvSpPr>
        <p:spPr>
          <a:xfrm>
            <a:off x="271103" y="2617668"/>
            <a:ext cx="9649074" cy="2889997"/>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endParaRPr lang="en-US" dirty="0"/>
          </a:p>
        </p:txBody>
      </p:sp>
      <p:sp>
        <p:nvSpPr>
          <p:cNvPr id="9" name="Title 1"/>
          <p:cNvSpPr>
            <a:spLocks noGrp="1"/>
          </p:cNvSpPr>
          <p:nvPr>
            <p:ph type="title"/>
          </p:nvPr>
        </p:nvSpPr>
        <p:spPr>
          <a:xfrm>
            <a:off x="271103" y="893135"/>
            <a:ext cx="11371547" cy="1552353"/>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endParaRPr lang="en-US" dirty="0"/>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7959427"/>
      </p:ext>
    </p:extLst>
  </p:cSld>
  <p:clrMapOvr>
    <a:masterClrMapping/>
  </p:clrMapOvr>
  <p:transition spd="slow">
    <p:push/>
  </p:transition>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Solid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844456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2" grpId="2" animBg="1"/>
      <p:bldP spid="12" grpId="3" animBg="1"/>
      <p:bldP spid="12" grpId="4" animBg="1"/>
      <p:bldP spid="12" grpId="5" animBg="1"/>
      <p:bldP spid="12" grpId="6" animBg="1"/>
      <p:bldP spid="12" grpId="7" animBg="1"/>
      <p:bldP spid="10" grpId="0" animBg="1"/>
      <p:bldP spid="10" grpId="1" animBg="1"/>
      <p:bldP spid="10" grpId="2" animBg="1"/>
      <p:bldP spid="10" grpId="3" animBg="1"/>
      <p:bldP spid="10" grpId="4" animBg="1"/>
      <p:bldP spid="10" grpId="5" animBg="1"/>
      <p:bldP spid="10" grpId="6" animBg="1"/>
      <p:bldP spid="10" grpId="7" animBg="1"/>
      <p:bldP spid="11" grpId="0" animBg="1"/>
      <p:bldP spid="11" grpId="1" animBg="1"/>
      <p:bldP spid="11" grpId="2" animBg="1"/>
      <p:bldP spid="11" grpId="3" animBg="1"/>
      <p:bldP spid="11" grpId="4" animBg="1"/>
      <p:bldP spid="11" grpId="5" animBg="1"/>
      <p:bldP spid="11" grpId="6" animBg="1"/>
      <p:bldP spid="11" grpId="7" animBg="1"/>
      <p:bldP spid="13" grpId="0" animBg="1"/>
      <p:bldP spid="13" grpId="1" animBg="1"/>
      <p:bldP spid="13" grpId="2" animBg="1"/>
      <p:bldP spid="13" grpId="3" animBg="1"/>
      <p:bldP spid="13" grpId="4" animBg="1"/>
      <p:bldP spid="13" grpId="5" animBg="1"/>
      <p:bldP spid="13" grpId="6" animBg="1"/>
      <p:bldP spid="13" grpId="7"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Title &amp; Non-bulleted text">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545840" y="347873"/>
            <a:ext cx="8117840" cy="800207"/>
          </a:xfrm>
        </p:spPr>
        <p:txBody>
          <a:bodyPr>
            <a:normAutofit/>
          </a:bodyPr>
          <a:lstStyle>
            <a:lvl1pPr algn="l" defTabSz="914400" rtl="0" eaLnBrk="1" latinLnBrk="0" hangingPunct="1">
              <a:lnSpc>
                <a:spcPct val="90000"/>
              </a:lnSpc>
              <a:spcBef>
                <a:spcPct val="0"/>
              </a:spcBef>
              <a:buNone/>
              <a:defRPr lang="en-US" sz="5400" b="1" i="1" u="none" kern="1200" baseline="0" dirty="0">
                <a:solidFill>
                  <a:schemeClr val="tx1"/>
                </a:solidFill>
                <a:latin typeface="+mj-lt"/>
                <a:ea typeface="+mj-ea"/>
                <a:cs typeface="+mj-cs"/>
              </a:defRPr>
            </a:lvl1pPr>
          </a:lstStyle>
          <a:p>
            <a:endParaRPr lang="en-US" dirty="0"/>
          </a:p>
        </p:txBody>
      </p:sp>
      <p:sp>
        <p:nvSpPr>
          <p:cNvPr id="4" name="Text Placeholder 3"/>
          <p:cNvSpPr>
            <a:spLocks noGrp="1"/>
          </p:cNvSpPr>
          <p:nvPr>
            <p:ph type="body" sz="quarter" idx="11"/>
          </p:nvPr>
        </p:nvSpPr>
        <p:spPr>
          <a:xfrm>
            <a:off x="268080" y="1361440"/>
            <a:ext cx="11655840" cy="4704080"/>
          </a:xfrm>
        </p:spPr>
        <p:txBody>
          <a:bodyPr>
            <a:noAutofit/>
          </a:bodyPr>
          <a:lstStyle>
            <a:lvl1pPr marL="0" indent="0">
              <a:buNone/>
              <a:defRPr sz="4000"/>
            </a:lvl1pPr>
            <a:lvl2pPr marL="28012" indent="0">
              <a:buNone/>
              <a:defRPr sz="1961"/>
            </a:lvl2pPr>
            <a:lvl3pPr marL="219428" indent="0">
              <a:buNone/>
              <a:defRPr sz="1961"/>
            </a:lvl3pPr>
            <a:lvl4pPr marL="466868" indent="0">
              <a:buNone/>
              <a:defRPr sz="1765"/>
            </a:lvl4pPr>
            <a:lvl5pPr marL="725201" indent="0">
              <a:buNone/>
              <a:defRPr sz="1765"/>
            </a:lvl5pPr>
          </a:lstStyle>
          <a:p>
            <a:pPr lvl="0"/>
            <a:endParaRPr lang="en-US" dirty="0"/>
          </a:p>
        </p:txBody>
      </p:sp>
      <p:sp>
        <p:nvSpPr>
          <p:cNvPr id="3" name="Rectangle 2"/>
          <p:cNvSpPr/>
          <p:nvPr userDrawn="1"/>
        </p:nvSpPr>
        <p:spPr>
          <a:xfrm>
            <a:off x="268080" y="286311"/>
            <a:ext cx="3127779" cy="923330"/>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rPr>
              <a:t>EXAM TIP!</a:t>
            </a:r>
          </a:p>
        </p:txBody>
      </p:sp>
    </p:spTree>
    <p:extLst>
      <p:ext uri="{BB962C8B-B14F-4D97-AF65-F5344CB8AC3E}">
        <p14:creationId xmlns:p14="http://schemas.microsoft.com/office/powerpoint/2010/main" val="1633590769"/>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Slide_Illustration">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7171336"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48585" y="6001381"/>
            <a:ext cx="1792850" cy="386208"/>
          </a:xfrm>
          <a:prstGeom prst="rect">
            <a:avLst/>
          </a:prstGeom>
        </p:spPr>
      </p:pic>
      <p:grpSp>
        <p:nvGrpSpPr>
          <p:cNvPr id="6" name="Group 5"/>
          <p:cNvGrpSpPr/>
          <p:nvPr userDrawn="1"/>
        </p:nvGrpSpPr>
        <p:grpSpPr>
          <a:xfrm>
            <a:off x="7350981" y="470410"/>
            <a:ext cx="3735103" cy="6311663"/>
            <a:chOff x="7407275" y="388938"/>
            <a:chExt cx="3810000" cy="6437312"/>
          </a:xfrm>
        </p:grpSpPr>
        <p:sp>
          <p:nvSpPr>
            <p:cNvPr id="7" name="Freeform 6"/>
            <p:cNvSpPr>
              <a:spLocks/>
            </p:cNvSpPr>
            <p:nvPr/>
          </p:nvSpPr>
          <p:spPr bwMode="auto">
            <a:xfrm>
              <a:off x="7407275" y="6561138"/>
              <a:ext cx="3708400" cy="265112"/>
            </a:xfrm>
            <a:custGeom>
              <a:avLst/>
              <a:gdLst>
                <a:gd name="T0" fmla="*/ 1382 w 1425"/>
                <a:gd name="T1" fmla="*/ 0 h 102"/>
                <a:gd name="T2" fmla="*/ 1376 w 1425"/>
                <a:gd name="T3" fmla="*/ 1 h 102"/>
                <a:gd name="T4" fmla="*/ 1376 w 1425"/>
                <a:gd name="T5" fmla="*/ 0 h 102"/>
                <a:gd name="T6" fmla="*/ 1298 w 1425"/>
                <a:gd name="T7" fmla="*/ 0 h 102"/>
                <a:gd name="T8" fmla="*/ 1298 w 1425"/>
                <a:gd name="T9" fmla="*/ 81 h 102"/>
                <a:gd name="T10" fmla="*/ 1230 w 1425"/>
                <a:gd name="T11" fmla="*/ 81 h 102"/>
                <a:gd name="T12" fmla="*/ 1230 w 1425"/>
                <a:gd name="T13" fmla="*/ 0 h 102"/>
                <a:gd name="T14" fmla="*/ 954 w 1425"/>
                <a:gd name="T15" fmla="*/ 0 h 102"/>
                <a:gd name="T16" fmla="*/ 954 w 1425"/>
                <a:gd name="T17" fmla="*/ 81 h 102"/>
                <a:gd name="T18" fmla="*/ 886 w 1425"/>
                <a:gd name="T19" fmla="*/ 81 h 102"/>
                <a:gd name="T20" fmla="*/ 886 w 1425"/>
                <a:gd name="T21" fmla="*/ 0 h 102"/>
                <a:gd name="T22" fmla="*/ 775 w 1425"/>
                <a:gd name="T23" fmla="*/ 0 h 102"/>
                <a:gd name="T24" fmla="*/ 835 w 1425"/>
                <a:gd name="T25" fmla="*/ 60 h 102"/>
                <a:gd name="T26" fmla="*/ 835 w 1425"/>
                <a:gd name="T27" fmla="*/ 82 h 102"/>
                <a:gd name="T28" fmla="*/ 664 w 1425"/>
                <a:gd name="T29" fmla="*/ 82 h 102"/>
                <a:gd name="T30" fmla="*/ 659 w 1425"/>
                <a:gd name="T31" fmla="*/ 82 h 102"/>
                <a:gd name="T32" fmla="*/ 659 w 1425"/>
                <a:gd name="T33" fmla="*/ 0 h 102"/>
                <a:gd name="T34" fmla="*/ 573 w 1425"/>
                <a:gd name="T35" fmla="*/ 0 h 102"/>
                <a:gd name="T36" fmla="*/ 573 w 1425"/>
                <a:gd name="T37" fmla="*/ 19 h 102"/>
                <a:gd name="T38" fmla="*/ 615 w 1425"/>
                <a:gd name="T39" fmla="*/ 60 h 102"/>
                <a:gd name="T40" fmla="*/ 615 w 1425"/>
                <a:gd name="T41" fmla="*/ 82 h 102"/>
                <a:gd name="T42" fmla="*/ 444 w 1425"/>
                <a:gd name="T43" fmla="*/ 82 h 102"/>
                <a:gd name="T44" fmla="*/ 444 w 1425"/>
                <a:gd name="T45" fmla="*/ 0 h 102"/>
                <a:gd name="T46" fmla="*/ 405 w 1425"/>
                <a:gd name="T47" fmla="*/ 0 h 102"/>
                <a:gd name="T48" fmla="*/ 405 w 1425"/>
                <a:gd name="T49" fmla="*/ 82 h 102"/>
                <a:gd name="T50" fmla="*/ 337 w 1425"/>
                <a:gd name="T51" fmla="*/ 82 h 102"/>
                <a:gd name="T52" fmla="*/ 337 w 1425"/>
                <a:gd name="T53" fmla="*/ 0 h 102"/>
                <a:gd name="T54" fmla="*/ 251 w 1425"/>
                <a:gd name="T55" fmla="*/ 0 h 102"/>
                <a:gd name="T56" fmla="*/ 251 w 1425"/>
                <a:gd name="T57" fmla="*/ 82 h 102"/>
                <a:gd name="T58" fmla="*/ 182 w 1425"/>
                <a:gd name="T59" fmla="*/ 82 h 102"/>
                <a:gd name="T60" fmla="*/ 182 w 1425"/>
                <a:gd name="T61" fmla="*/ 0 h 102"/>
                <a:gd name="T62" fmla="*/ 38 w 1425"/>
                <a:gd name="T63" fmla="*/ 0 h 102"/>
                <a:gd name="T64" fmla="*/ 38 w 1425"/>
                <a:gd name="T65" fmla="*/ 1 h 102"/>
                <a:gd name="T66" fmla="*/ 0 w 1425"/>
                <a:gd name="T67" fmla="*/ 51 h 102"/>
                <a:gd name="T68" fmla="*/ 43 w 1425"/>
                <a:gd name="T69" fmla="*/ 102 h 102"/>
                <a:gd name="T70" fmla="*/ 1382 w 1425"/>
                <a:gd name="T71" fmla="*/ 102 h 102"/>
                <a:gd name="T72" fmla="*/ 1425 w 1425"/>
                <a:gd name="T73" fmla="*/ 51 h 102"/>
                <a:gd name="T74" fmla="*/ 1382 w 1425"/>
                <a:gd name="T7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5" h="102">
                  <a:moveTo>
                    <a:pt x="1382" y="0"/>
                  </a:moveTo>
                  <a:cubicBezTo>
                    <a:pt x="1380" y="0"/>
                    <a:pt x="1378" y="0"/>
                    <a:pt x="1376" y="1"/>
                  </a:cubicBezTo>
                  <a:cubicBezTo>
                    <a:pt x="1376" y="0"/>
                    <a:pt x="1376" y="0"/>
                    <a:pt x="1376" y="0"/>
                  </a:cubicBezTo>
                  <a:cubicBezTo>
                    <a:pt x="1298" y="0"/>
                    <a:pt x="1298" y="0"/>
                    <a:pt x="1298" y="0"/>
                  </a:cubicBezTo>
                  <a:cubicBezTo>
                    <a:pt x="1298" y="81"/>
                    <a:pt x="1298" y="81"/>
                    <a:pt x="1298" y="81"/>
                  </a:cubicBezTo>
                  <a:cubicBezTo>
                    <a:pt x="1230" y="81"/>
                    <a:pt x="1230" y="81"/>
                    <a:pt x="1230" y="81"/>
                  </a:cubicBezTo>
                  <a:cubicBezTo>
                    <a:pt x="1230" y="0"/>
                    <a:pt x="1230" y="0"/>
                    <a:pt x="1230" y="0"/>
                  </a:cubicBezTo>
                  <a:cubicBezTo>
                    <a:pt x="954" y="0"/>
                    <a:pt x="954" y="0"/>
                    <a:pt x="954" y="0"/>
                  </a:cubicBezTo>
                  <a:cubicBezTo>
                    <a:pt x="954" y="81"/>
                    <a:pt x="954" y="81"/>
                    <a:pt x="954" y="81"/>
                  </a:cubicBezTo>
                  <a:cubicBezTo>
                    <a:pt x="886" y="81"/>
                    <a:pt x="886" y="81"/>
                    <a:pt x="886" y="81"/>
                  </a:cubicBezTo>
                  <a:cubicBezTo>
                    <a:pt x="886" y="0"/>
                    <a:pt x="886" y="0"/>
                    <a:pt x="886" y="0"/>
                  </a:cubicBezTo>
                  <a:cubicBezTo>
                    <a:pt x="775" y="0"/>
                    <a:pt x="775" y="0"/>
                    <a:pt x="775" y="0"/>
                  </a:cubicBezTo>
                  <a:cubicBezTo>
                    <a:pt x="835" y="60"/>
                    <a:pt x="835" y="60"/>
                    <a:pt x="835" y="60"/>
                  </a:cubicBezTo>
                  <a:cubicBezTo>
                    <a:pt x="835" y="82"/>
                    <a:pt x="835" y="82"/>
                    <a:pt x="835" y="82"/>
                  </a:cubicBezTo>
                  <a:cubicBezTo>
                    <a:pt x="664" y="82"/>
                    <a:pt x="664" y="82"/>
                    <a:pt x="664" y="82"/>
                  </a:cubicBezTo>
                  <a:cubicBezTo>
                    <a:pt x="659" y="82"/>
                    <a:pt x="659" y="82"/>
                    <a:pt x="659" y="82"/>
                  </a:cubicBezTo>
                  <a:cubicBezTo>
                    <a:pt x="659" y="0"/>
                    <a:pt x="659" y="0"/>
                    <a:pt x="659" y="0"/>
                  </a:cubicBezTo>
                  <a:cubicBezTo>
                    <a:pt x="573" y="0"/>
                    <a:pt x="573" y="0"/>
                    <a:pt x="573" y="0"/>
                  </a:cubicBezTo>
                  <a:cubicBezTo>
                    <a:pt x="573" y="19"/>
                    <a:pt x="573" y="19"/>
                    <a:pt x="573" y="19"/>
                  </a:cubicBezTo>
                  <a:cubicBezTo>
                    <a:pt x="615" y="60"/>
                    <a:pt x="615" y="60"/>
                    <a:pt x="615" y="60"/>
                  </a:cubicBezTo>
                  <a:cubicBezTo>
                    <a:pt x="615" y="82"/>
                    <a:pt x="615" y="82"/>
                    <a:pt x="615" y="82"/>
                  </a:cubicBezTo>
                  <a:cubicBezTo>
                    <a:pt x="444" y="82"/>
                    <a:pt x="444" y="82"/>
                    <a:pt x="444" y="82"/>
                  </a:cubicBezTo>
                  <a:cubicBezTo>
                    <a:pt x="444" y="0"/>
                    <a:pt x="444" y="0"/>
                    <a:pt x="444" y="0"/>
                  </a:cubicBezTo>
                  <a:cubicBezTo>
                    <a:pt x="405" y="0"/>
                    <a:pt x="405" y="0"/>
                    <a:pt x="405" y="0"/>
                  </a:cubicBezTo>
                  <a:cubicBezTo>
                    <a:pt x="405" y="82"/>
                    <a:pt x="405" y="82"/>
                    <a:pt x="405" y="82"/>
                  </a:cubicBezTo>
                  <a:cubicBezTo>
                    <a:pt x="337" y="82"/>
                    <a:pt x="337" y="82"/>
                    <a:pt x="337" y="82"/>
                  </a:cubicBezTo>
                  <a:cubicBezTo>
                    <a:pt x="337" y="0"/>
                    <a:pt x="337" y="0"/>
                    <a:pt x="337" y="0"/>
                  </a:cubicBezTo>
                  <a:cubicBezTo>
                    <a:pt x="251" y="0"/>
                    <a:pt x="251" y="0"/>
                    <a:pt x="251" y="0"/>
                  </a:cubicBezTo>
                  <a:cubicBezTo>
                    <a:pt x="251" y="82"/>
                    <a:pt x="251" y="82"/>
                    <a:pt x="251" y="82"/>
                  </a:cubicBezTo>
                  <a:cubicBezTo>
                    <a:pt x="182" y="82"/>
                    <a:pt x="182" y="82"/>
                    <a:pt x="182" y="82"/>
                  </a:cubicBezTo>
                  <a:cubicBezTo>
                    <a:pt x="182" y="0"/>
                    <a:pt x="182" y="0"/>
                    <a:pt x="182" y="0"/>
                  </a:cubicBezTo>
                  <a:cubicBezTo>
                    <a:pt x="38" y="0"/>
                    <a:pt x="38" y="0"/>
                    <a:pt x="38" y="0"/>
                  </a:cubicBezTo>
                  <a:cubicBezTo>
                    <a:pt x="38" y="1"/>
                    <a:pt x="38" y="1"/>
                    <a:pt x="38" y="1"/>
                  </a:cubicBezTo>
                  <a:cubicBezTo>
                    <a:pt x="17" y="4"/>
                    <a:pt x="0" y="25"/>
                    <a:pt x="0" y="51"/>
                  </a:cubicBezTo>
                  <a:cubicBezTo>
                    <a:pt x="0" y="80"/>
                    <a:pt x="19" y="102"/>
                    <a:pt x="43" y="102"/>
                  </a:cubicBezTo>
                  <a:cubicBezTo>
                    <a:pt x="47" y="102"/>
                    <a:pt x="1378" y="102"/>
                    <a:pt x="1382" y="102"/>
                  </a:cubicBezTo>
                  <a:cubicBezTo>
                    <a:pt x="1406" y="102"/>
                    <a:pt x="1425" y="80"/>
                    <a:pt x="1425" y="51"/>
                  </a:cubicBezTo>
                  <a:cubicBezTo>
                    <a:pt x="1425" y="23"/>
                    <a:pt x="1406" y="0"/>
                    <a:pt x="1382" y="0"/>
                  </a:cubicBezTo>
                </a:path>
              </a:pathLst>
            </a:custGeom>
            <a:solidFill>
              <a:srgbClr val="000000">
                <a:alpha val="13000"/>
              </a:srgbClr>
            </a:solidFill>
            <a:ln>
              <a:noFill/>
            </a:ln>
          </p:spPr>
          <p:txBody>
            <a:bodyPr vert="horz" wrap="square" lIns="91440" tIns="45720" rIns="91440" bIns="45720" numCol="1" anchor="t" anchorCtr="0" compatLnSpc="1">
              <a:prstTxWarp prst="textNoShape">
                <a:avLst/>
              </a:prstTxWarp>
            </a:bodyPr>
            <a:lstStyle/>
            <a:p>
              <a:endParaRPr lang="en-US" sz="1765" dirty="0"/>
            </a:p>
          </p:txBody>
        </p:sp>
        <p:sp>
          <p:nvSpPr>
            <p:cNvPr id="10" name="Freeform 6"/>
            <p:cNvSpPr>
              <a:spLocks/>
            </p:cNvSpPr>
            <p:nvPr/>
          </p:nvSpPr>
          <p:spPr bwMode="auto">
            <a:xfrm>
              <a:off x="8135938" y="5138738"/>
              <a:ext cx="2649538" cy="1631950"/>
            </a:xfrm>
            <a:custGeom>
              <a:avLst/>
              <a:gdLst>
                <a:gd name="T0" fmla="*/ 0 w 1669"/>
                <a:gd name="T1" fmla="*/ 0 h 1028"/>
                <a:gd name="T2" fmla="*/ 0 w 1669"/>
                <a:gd name="T3" fmla="*/ 128 h 1028"/>
                <a:gd name="T4" fmla="*/ 993 w 1669"/>
                <a:gd name="T5" fmla="*/ 128 h 1028"/>
                <a:gd name="T6" fmla="*/ 993 w 1669"/>
                <a:gd name="T7" fmla="*/ 1028 h 1028"/>
                <a:gd name="T8" fmla="*/ 1105 w 1669"/>
                <a:gd name="T9" fmla="*/ 1028 h 1028"/>
                <a:gd name="T10" fmla="*/ 1105 w 1669"/>
                <a:gd name="T11" fmla="*/ 128 h 1028"/>
                <a:gd name="T12" fmla="*/ 1557 w 1669"/>
                <a:gd name="T13" fmla="*/ 128 h 1028"/>
                <a:gd name="T14" fmla="*/ 1557 w 1669"/>
                <a:gd name="T15" fmla="*/ 1028 h 1028"/>
                <a:gd name="T16" fmla="*/ 1669 w 1669"/>
                <a:gd name="T17" fmla="*/ 1028 h 1028"/>
                <a:gd name="T18" fmla="*/ 1669 w 1669"/>
                <a:gd name="T19" fmla="*/ 128 h 1028"/>
                <a:gd name="T20" fmla="*/ 1669 w 1669"/>
                <a:gd name="T21" fmla="*/ 118 h 1028"/>
                <a:gd name="T22" fmla="*/ 1669 w 1669"/>
                <a:gd name="T23" fmla="*/ 0 h 1028"/>
                <a:gd name="T24" fmla="*/ 0 w 1669"/>
                <a:gd name="T25" fmla="*/ 0 h 1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9" h="1028">
                  <a:moveTo>
                    <a:pt x="0" y="0"/>
                  </a:moveTo>
                  <a:lnTo>
                    <a:pt x="0" y="128"/>
                  </a:lnTo>
                  <a:lnTo>
                    <a:pt x="993" y="128"/>
                  </a:lnTo>
                  <a:lnTo>
                    <a:pt x="993" y="1028"/>
                  </a:lnTo>
                  <a:lnTo>
                    <a:pt x="1105" y="1028"/>
                  </a:lnTo>
                  <a:lnTo>
                    <a:pt x="1105" y="128"/>
                  </a:lnTo>
                  <a:lnTo>
                    <a:pt x="1557" y="128"/>
                  </a:lnTo>
                  <a:lnTo>
                    <a:pt x="1557" y="1028"/>
                  </a:lnTo>
                  <a:lnTo>
                    <a:pt x="1669" y="1028"/>
                  </a:lnTo>
                  <a:lnTo>
                    <a:pt x="1669" y="128"/>
                  </a:lnTo>
                  <a:lnTo>
                    <a:pt x="1669" y="118"/>
                  </a:lnTo>
                  <a:lnTo>
                    <a:pt x="1669" y="0"/>
                  </a:lnTo>
                  <a:lnTo>
                    <a:pt x="0" y="0"/>
                  </a:lnTo>
                  <a:close/>
                </a:path>
              </a:pathLst>
            </a:custGeom>
            <a:solidFill>
              <a:srgbClr val="662D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2" name="Freeform 7"/>
            <p:cNvSpPr>
              <a:spLocks/>
            </p:cNvSpPr>
            <p:nvPr/>
          </p:nvSpPr>
          <p:spPr bwMode="auto">
            <a:xfrm>
              <a:off x="8135938" y="5138738"/>
              <a:ext cx="2649538" cy="1631950"/>
            </a:xfrm>
            <a:custGeom>
              <a:avLst/>
              <a:gdLst>
                <a:gd name="T0" fmla="*/ 0 w 1669"/>
                <a:gd name="T1" fmla="*/ 0 h 1028"/>
                <a:gd name="T2" fmla="*/ 0 w 1669"/>
                <a:gd name="T3" fmla="*/ 128 h 1028"/>
                <a:gd name="T4" fmla="*/ 993 w 1669"/>
                <a:gd name="T5" fmla="*/ 128 h 1028"/>
                <a:gd name="T6" fmla="*/ 993 w 1669"/>
                <a:gd name="T7" fmla="*/ 1028 h 1028"/>
                <a:gd name="T8" fmla="*/ 1105 w 1669"/>
                <a:gd name="T9" fmla="*/ 1028 h 1028"/>
                <a:gd name="T10" fmla="*/ 1105 w 1669"/>
                <a:gd name="T11" fmla="*/ 128 h 1028"/>
                <a:gd name="T12" fmla="*/ 1557 w 1669"/>
                <a:gd name="T13" fmla="*/ 128 h 1028"/>
                <a:gd name="T14" fmla="*/ 1557 w 1669"/>
                <a:gd name="T15" fmla="*/ 1028 h 1028"/>
                <a:gd name="T16" fmla="*/ 1669 w 1669"/>
                <a:gd name="T17" fmla="*/ 1028 h 1028"/>
                <a:gd name="T18" fmla="*/ 1669 w 1669"/>
                <a:gd name="T19" fmla="*/ 128 h 1028"/>
                <a:gd name="T20" fmla="*/ 1669 w 1669"/>
                <a:gd name="T21" fmla="*/ 118 h 1028"/>
                <a:gd name="T22" fmla="*/ 1669 w 1669"/>
                <a:gd name="T23" fmla="*/ 0 h 1028"/>
                <a:gd name="T24" fmla="*/ 0 w 1669"/>
                <a:gd name="T25" fmla="*/ 0 h 1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9" h="1028">
                  <a:moveTo>
                    <a:pt x="0" y="0"/>
                  </a:moveTo>
                  <a:lnTo>
                    <a:pt x="0" y="128"/>
                  </a:lnTo>
                  <a:lnTo>
                    <a:pt x="993" y="128"/>
                  </a:lnTo>
                  <a:lnTo>
                    <a:pt x="993" y="1028"/>
                  </a:lnTo>
                  <a:lnTo>
                    <a:pt x="1105" y="1028"/>
                  </a:lnTo>
                  <a:lnTo>
                    <a:pt x="1105" y="128"/>
                  </a:lnTo>
                  <a:lnTo>
                    <a:pt x="1557" y="128"/>
                  </a:lnTo>
                  <a:lnTo>
                    <a:pt x="1557" y="1028"/>
                  </a:lnTo>
                  <a:lnTo>
                    <a:pt x="1669" y="1028"/>
                  </a:lnTo>
                  <a:lnTo>
                    <a:pt x="1669" y="128"/>
                  </a:lnTo>
                  <a:lnTo>
                    <a:pt x="1669" y="118"/>
                  </a:lnTo>
                  <a:lnTo>
                    <a:pt x="1669"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3" name="Freeform 8"/>
            <p:cNvSpPr>
              <a:spLocks/>
            </p:cNvSpPr>
            <p:nvPr/>
          </p:nvSpPr>
          <p:spPr bwMode="auto">
            <a:xfrm>
              <a:off x="9801225" y="5138738"/>
              <a:ext cx="984250" cy="1631950"/>
            </a:xfrm>
            <a:custGeom>
              <a:avLst/>
              <a:gdLst>
                <a:gd name="T0" fmla="*/ 620 w 620"/>
                <a:gd name="T1" fmla="*/ 0 h 1028"/>
                <a:gd name="T2" fmla="*/ 0 w 620"/>
                <a:gd name="T3" fmla="*/ 0 h 1028"/>
                <a:gd name="T4" fmla="*/ 0 w 620"/>
                <a:gd name="T5" fmla="*/ 114 h 1028"/>
                <a:gd name="T6" fmla="*/ 0 w 620"/>
                <a:gd name="T7" fmla="*/ 128 h 1028"/>
                <a:gd name="T8" fmla="*/ 0 w 620"/>
                <a:gd name="T9" fmla="*/ 1028 h 1028"/>
                <a:gd name="T10" fmla="*/ 56 w 620"/>
                <a:gd name="T11" fmla="*/ 1028 h 1028"/>
                <a:gd name="T12" fmla="*/ 56 w 620"/>
                <a:gd name="T13" fmla="*/ 896 h 1028"/>
                <a:gd name="T14" fmla="*/ 56 w 620"/>
                <a:gd name="T15" fmla="*/ 128 h 1028"/>
                <a:gd name="T16" fmla="*/ 564 w 620"/>
                <a:gd name="T17" fmla="*/ 128 h 1028"/>
                <a:gd name="T18" fmla="*/ 564 w 620"/>
                <a:gd name="T19" fmla="*/ 1028 h 1028"/>
                <a:gd name="T20" fmla="*/ 620 w 620"/>
                <a:gd name="T21" fmla="*/ 1028 h 1028"/>
                <a:gd name="T22" fmla="*/ 620 w 620"/>
                <a:gd name="T23" fmla="*/ 896 h 1028"/>
                <a:gd name="T24" fmla="*/ 620 w 620"/>
                <a:gd name="T25" fmla="*/ 128 h 1028"/>
                <a:gd name="T26" fmla="*/ 620 w 620"/>
                <a:gd name="T27" fmla="*/ 118 h 1028"/>
                <a:gd name="T28" fmla="*/ 620 w 620"/>
                <a:gd name="T29" fmla="*/ 0 h 1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0" h="1028">
                  <a:moveTo>
                    <a:pt x="620" y="0"/>
                  </a:moveTo>
                  <a:lnTo>
                    <a:pt x="0" y="0"/>
                  </a:lnTo>
                  <a:lnTo>
                    <a:pt x="0" y="114"/>
                  </a:lnTo>
                  <a:lnTo>
                    <a:pt x="0" y="128"/>
                  </a:lnTo>
                  <a:lnTo>
                    <a:pt x="0" y="1028"/>
                  </a:lnTo>
                  <a:lnTo>
                    <a:pt x="56" y="1028"/>
                  </a:lnTo>
                  <a:lnTo>
                    <a:pt x="56" y="896"/>
                  </a:lnTo>
                  <a:lnTo>
                    <a:pt x="56" y="128"/>
                  </a:lnTo>
                  <a:lnTo>
                    <a:pt x="564" y="128"/>
                  </a:lnTo>
                  <a:lnTo>
                    <a:pt x="564" y="1028"/>
                  </a:lnTo>
                  <a:lnTo>
                    <a:pt x="620" y="1028"/>
                  </a:lnTo>
                  <a:lnTo>
                    <a:pt x="620" y="896"/>
                  </a:lnTo>
                  <a:lnTo>
                    <a:pt x="620" y="128"/>
                  </a:lnTo>
                  <a:lnTo>
                    <a:pt x="620" y="118"/>
                  </a:lnTo>
                  <a:lnTo>
                    <a:pt x="620" y="0"/>
                  </a:lnTo>
                  <a:close/>
                </a:path>
              </a:pathLst>
            </a:custGeom>
            <a:solidFill>
              <a:srgbClr val="5E2D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4" name="Freeform 9"/>
            <p:cNvSpPr>
              <a:spLocks/>
            </p:cNvSpPr>
            <p:nvPr/>
          </p:nvSpPr>
          <p:spPr bwMode="auto">
            <a:xfrm>
              <a:off x="9801225" y="5138738"/>
              <a:ext cx="984250" cy="1631950"/>
            </a:xfrm>
            <a:custGeom>
              <a:avLst/>
              <a:gdLst>
                <a:gd name="T0" fmla="*/ 620 w 620"/>
                <a:gd name="T1" fmla="*/ 0 h 1028"/>
                <a:gd name="T2" fmla="*/ 0 w 620"/>
                <a:gd name="T3" fmla="*/ 0 h 1028"/>
                <a:gd name="T4" fmla="*/ 0 w 620"/>
                <a:gd name="T5" fmla="*/ 114 h 1028"/>
                <a:gd name="T6" fmla="*/ 0 w 620"/>
                <a:gd name="T7" fmla="*/ 128 h 1028"/>
                <a:gd name="T8" fmla="*/ 0 w 620"/>
                <a:gd name="T9" fmla="*/ 1028 h 1028"/>
                <a:gd name="T10" fmla="*/ 56 w 620"/>
                <a:gd name="T11" fmla="*/ 1028 h 1028"/>
                <a:gd name="T12" fmla="*/ 56 w 620"/>
                <a:gd name="T13" fmla="*/ 896 h 1028"/>
                <a:gd name="T14" fmla="*/ 56 w 620"/>
                <a:gd name="T15" fmla="*/ 128 h 1028"/>
                <a:gd name="T16" fmla="*/ 564 w 620"/>
                <a:gd name="T17" fmla="*/ 128 h 1028"/>
                <a:gd name="T18" fmla="*/ 564 w 620"/>
                <a:gd name="T19" fmla="*/ 1028 h 1028"/>
                <a:gd name="T20" fmla="*/ 620 w 620"/>
                <a:gd name="T21" fmla="*/ 1028 h 1028"/>
                <a:gd name="T22" fmla="*/ 620 w 620"/>
                <a:gd name="T23" fmla="*/ 896 h 1028"/>
                <a:gd name="T24" fmla="*/ 620 w 620"/>
                <a:gd name="T25" fmla="*/ 128 h 1028"/>
                <a:gd name="T26" fmla="*/ 620 w 620"/>
                <a:gd name="T27" fmla="*/ 118 h 1028"/>
                <a:gd name="T28" fmla="*/ 620 w 620"/>
                <a:gd name="T29" fmla="*/ 0 h 1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0" h="1028">
                  <a:moveTo>
                    <a:pt x="620" y="0"/>
                  </a:moveTo>
                  <a:lnTo>
                    <a:pt x="0" y="0"/>
                  </a:lnTo>
                  <a:lnTo>
                    <a:pt x="0" y="114"/>
                  </a:lnTo>
                  <a:lnTo>
                    <a:pt x="0" y="128"/>
                  </a:lnTo>
                  <a:lnTo>
                    <a:pt x="0" y="1028"/>
                  </a:lnTo>
                  <a:lnTo>
                    <a:pt x="56" y="1028"/>
                  </a:lnTo>
                  <a:lnTo>
                    <a:pt x="56" y="896"/>
                  </a:lnTo>
                  <a:lnTo>
                    <a:pt x="56" y="128"/>
                  </a:lnTo>
                  <a:lnTo>
                    <a:pt x="564" y="128"/>
                  </a:lnTo>
                  <a:lnTo>
                    <a:pt x="564" y="1028"/>
                  </a:lnTo>
                  <a:lnTo>
                    <a:pt x="620" y="1028"/>
                  </a:lnTo>
                  <a:lnTo>
                    <a:pt x="620" y="896"/>
                  </a:lnTo>
                  <a:lnTo>
                    <a:pt x="620" y="128"/>
                  </a:lnTo>
                  <a:lnTo>
                    <a:pt x="620" y="118"/>
                  </a:lnTo>
                  <a:lnTo>
                    <a:pt x="6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5" name="Freeform 10"/>
            <p:cNvSpPr>
              <a:spLocks/>
            </p:cNvSpPr>
            <p:nvPr/>
          </p:nvSpPr>
          <p:spPr bwMode="auto">
            <a:xfrm>
              <a:off x="8583613" y="388938"/>
              <a:ext cx="2087563" cy="1252537"/>
            </a:xfrm>
            <a:custGeom>
              <a:avLst/>
              <a:gdLst>
                <a:gd name="T0" fmla="*/ 723 w 802"/>
                <a:gd name="T1" fmla="*/ 240 h 482"/>
                <a:gd name="T2" fmla="*/ 590 w 802"/>
                <a:gd name="T3" fmla="*/ 136 h 482"/>
                <a:gd name="T4" fmla="*/ 589 w 802"/>
                <a:gd name="T5" fmla="*/ 136 h 482"/>
                <a:gd name="T6" fmla="*/ 589 w 802"/>
                <a:gd name="T7" fmla="*/ 136 h 482"/>
                <a:gd name="T8" fmla="*/ 453 w 802"/>
                <a:gd name="T9" fmla="*/ 0 h 482"/>
                <a:gd name="T10" fmla="*/ 333 w 802"/>
                <a:gd name="T11" fmla="*/ 72 h 482"/>
                <a:gd name="T12" fmla="*/ 290 w 802"/>
                <a:gd name="T13" fmla="*/ 64 h 482"/>
                <a:gd name="T14" fmla="*/ 162 w 802"/>
                <a:gd name="T15" fmla="*/ 192 h 482"/>
                <a:gd name="T16" fmla="*/ 162 w 802"/>
                <a:gd name="T17" fmla="*/ 193 h 482"/>
                <a:gd name="T18" fmla="*/ 145 w 802"/>
                <a:gd name="T19" fmla="*/ 192 h 482"/>
                <a:gd name="T20" fmla="*/ 0 w 802"/>
                <a:gd name="T21" fmla="*/ 337 h 482"/>
                <a:gd name="T22" fmla="*/ 145 w 802"/>
                <a:gd name="T23" fmla="*/ 482 h 482"/>
                <a:gd name="T24" fmla="*/ 677 w 802"/>
                <a:gd name="T25" fmla="*/ 482 h 482"/>
                <a:gd name="T26" fmla="*/ 802 w 802"/>
                <a:gd name="T27" fmla="*/ 357 h 482"/>
                <a:gd name="T28" fmla="*/ 723 w 802"/>
                <a:gd name="T29" fmla="*/ 240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2" h="482">
                  <a:moveTo>
                    <a:pt x="723" y="240"/>
                  </a:moveTo>
                  <a:cubicBezTo>
                    <a:pt x="708" y="180"/>
                    <a:pt x="654" y="136"/>
                    <a:pt x="590" y="136"/>
                  </a:cubicBezTo>
                  <a:cubicBezTo>
                    <a:pt x="590" y="136"/>
                    <a:pt x="590" y="136"/>
                    <a:pt x="589" y="136"/>
                  </a:cubicBezTo>
                  <a:cubicBezTo>
                    <a:pt x="589" y="136"/>
                    <a:pt x="589" y="136"/>
                    <a:pt x="589" y="136"/>
                  </a:cubicBezTo>
                  <a:cubicBezTo>
                    <a:pt x="589" y="61"/>
                    <a:pt x="528" y="0"/>
                    <a:pt x="453" y="0"/>
                  </a:cubicBezTo>
                  <a:cubicBezTo>
                    <a:pt x="401" y="0"/>
                    <a:pt x="356" y="29"/>
                    <a:pt x="333" y="72"/>
                  </a:cubicBezTo>
                  <a:cubicBezTo>
                    <a:pt x="320" y="67"/>
                    <a:pt x="305" y="64"/>
                    <a:pt x="290" y="64"/>
                  </a:cubicBezTo>
                  <a:cubicBezTo>
                    <a:pt x="219" y="64"/>
                    <a:pt x="162" y="121"/>
                    <a:pt x="162" y="192"/>
                  </a:cubicBezTo>
                  <a:cubicBezTo>
                    <a:pt x="162" y="192"/>
                    <a:pt x="162" y="193"/>
                    <a:pt x="162" y="193"/>
                  </a:cubicBezTo>
                  <a:cubicBezTo>
                    <a:pt x="156" y="192"/>
                    <a:pt x="151" y="192"/>
                    <a:pt x="145" y="192"/>
                  </a:cubicBezTo>
                  <a:cubicBezTo>
                    <a:pt x="65" y="192"/>
                    <a:pt x="0" y="257"/>
                    <a:pt x="0" y="337"/>
                  </a:cubicBezTo>
                  <a:cubicBezTo>
                    <a:pt x="0" y="417"/>
                    <a:pt x="65" y="482"/>
                    <a:pt x="145" y="482"/>
                  </a:cubicBezTo>
                  <a:cubicBezTo>
                    <a:pt x="677" y="482"/>
                    <a:pt x="677" y="482"/>
                    <a:pt x="677" y="482"/>
                  </a:cubicBezTo>
                  <a:cubicBezTo>
                    <a:pt x="746" y="482"/>
                    <a:pt x="802" y="426"/>
                    <a:pt x="802" y="357"/>
                  </a:cubicBezTo>
                  <a:cubicBezTo>
                    <a:pt x="802" y="304"/>
                    <a:pt x="770" y="258"/>
                    <a:pt x="723" y="2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6" name="Freeform 11"/>
            <p:cNvSpPr>
              <a:spLocks/>
            </p:cNvSpPr>
            <p:nvPr/>
          </p:nvSpPr>
          <p:spPr bwMode="auto">
            <a:xfrm>
              <a:off x="8831263" y="3778250"/>
              <a:ext cx="1446213" cy="1177925"/>
            </a:xfrm>
            <a:custGeom>
              <a:avLst/>
              <a:gdLst>
                <a:gd name="T0" fmla="*/ 0 w 556"/>
                <a:gd name="T1" fmla="*/ 28 h 453"/>
                <a:gd name="T2" fmla="*/ 0 w 556"/>
                <a:gd name="T3" fmla="*/ 425 h 453"/>
                <a:gd name="T4" fmla="*/ 28 w 556"/>
                <a:gd name="T5" fmla="*/ 453 h 453"/>
                <a:gd name="T6" fmla="*/ 527 w 556"/>
                <a:gd name="T7" fmla="*/ 453 h 453"/>
                <a:gd name="T8" fmla="*/ 556 w 556"/>
                <a:gd name="T9" fmla="*/ 425 h 453"/>
                <a:gd name="T10" fmla="*/ 556 w 556"/>
                <a:gd name="T11" fmla="*/ 28 h 453"/>
                <a:gd name="T12" fmla="*/ 527 w 556"/>
                <a:gd name="T13" fmla="*/ 0 h 453"/>
                <a:gd name="T14" fmla="*/ 28 w 556"/>
                <a:gd name="T15" fmla="*/ 0 h 453"/>
                <a:gd name="T16" fmla="*/ 0 w 556"/>
                <a:gd name="T17" fmla="*/ 2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6" h="453">
                  <a:moveTo>
                    <a:pt x="0" y="28"/>
                  </a:moveTo>
                  <a:cubicBezTo>
                    <a:pt x="0" y="425"/>
                    <a:pt x="0" y="425"/>
                    <a:pt x="0" y="425"/>
                  </a:cubicBezTo>
                  <a:cubicBezTo>
                    <a:pt x="0" y="425"/>
                    <a:pt x="0" y="453"/>
                    <a:pt x="28" y="453"/>
                  </a:cubicBezTo>
                  <a:cubicBezTo>
                    <a:pt x="527" y="453"/>
                    <a:pt x="527" y="453"/>
                    <a:pt x="527" y="453"/>
                  </a:cubicBezTo>
                  <a:cubicBezTo>
                    <a:pt x="527" y="453"/>
                    <a:pt x="556" y="453"/>
                    <a:pt x="556" y="425"/>
                  </a:cubicBezTo>
                  <a:cubicBezTo>
                    <a:pt x="556" y="28"/>
                    <a:pt x="556" y="28"/>
                    <a:pt x="556" y="28"/>
                  </a:cubicBezTo>
                  <a:cubicBezTo>
                    <a:pt x="556" y="28"/>
                    <a:pt x="556" y="0"/>
                    <a:pt x="527" y="0"/>
                  </a:cubicBezTo>
                  <a:cubicBezTo>
                    <a:pt x="28" y="0"/>
                    <a:pt x="28" y="0"/>
                    <a:pt x="28" y="0"/>
                  </a:cubicBezTo>
                  <a:cubicBezTo>
                    <a:pt x="28" y="0"/>
                    <a:pt x="0" y="0"/>
                    <a:pt x="0" y="28"/>
                  </a:cubicBezTo>
                </a:path>
              </a:pathLst>
            </a:custGeom>
            <a:solidFill>
              <a:srgbClr val="1870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7" name="Freeform 12"/>
            <p:cNvSpPr>
              <a:spLocks/>
            </p:cNvSpPr>
            <p:nvPr/>
          </p:nvSpPr>
          <p:spPr bwMode="auto">
            <a:xfrm>
              <a:off x="8729663" y="3778250"/>
              <a:ext cx="1473200" cy="1177925"/>
            </a:xfrm>
            <a:custGeom>
              <a:avLst/>
              <a:gdLst>
                <a:gd name="T0" fmla="*/ 0 w 566"/>
                <a:gd name="T1" fmla="*/ 28 h 453"/>
                <a:gd name="T2" fmla="*/ 0 w 566"/>
                <a:gd name="T3" fmla="*/ 425 h 453"/>
                <a:gd name="T4" fmla="*/ 28 w 566"/>
                <a:gd name="T5" fmla="*/ 453 h 453"/>
                <a:gd name="T6" fmla="*/ 538 w 566"/>
                <a:gd name="T7" fmla="*/ 453 h 453"/>
                <a:gd name="T8" fmla="*/ 566 w 566"/>
                <a:gd name="T9" fmla="*/ 425 h 453"/>
                <a:gd name="T10" fmla="*/ 566 w 566"/>
                <a:gd name="T11" fmla="*/ 28 h 453"/>
                <a:gd name="T12" fmla="*/ 538 w 566"/>
                <a:gd name="T13" fmla="*/ 0 h 453"/>
                <a:gd name="T14" fmla="*/ 28 w 566"/>
                <a:gd name="T15" fmla="*/ 0 h 453"/>
                <a:gd name="T16" fmla="*/ 0 w 566"/>
                <a:gd name="T17" fmla="*/ 2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6" h="453">
                  <a:moveTo>
                    <a:pt x="0" y="28"/>
                  </a:moveTo>
                  <a:cubicBezTo>
                    <a:pt x="0" y="425"/>
                    <a:pt x="0" y="425"/>
                    <a:pt x="0" y="425"/>
                  </a:cubicBezTo>
                  <a:cubicBezTo>
                    <a:pt x="0" y="425"/>
                    <a:pt x="0" y="453"/>
                    <a:pt x="28" y="453"/>
                  </a:cubicBezTo>
                  <a:cubicBezTo>
                    <a:pt x="538" y="453"/>
                    <a:pt x="538" y="453"/>
                    <a:pt x="538" y="453"/>
                  </a:cubicBezTo>
                  <a:cubicBezTo>
                    <a:pt x="538" y="453"/>
                    <a:pt x="566" y="453"/>
                    <a:pt x="566" y="425"/>
                  </a:cubicBezTo>
                  <a:cubicBezTo>
                    <a:pt x="566" y="28"/>
                    <a:pt x="566" y="28"/>
                    <a:pt x="566" y="28"/>
                  </a:cubicBezTo>
                  <a:cubicBezTo>
                    <a:pt x="566" y="28"/>
                    <a:pt x="566" y="0"/>
                    <a:pt x="538" y="0"/>
                  </a:cubicBezTo>
                  <a:cubicBezTo>
                    <a:pt x="28" y="0"/>
                    <a:pt x="28" y="0"/>
                    <a:pt x="28" y="0"/>
                  </a:cubicBezTo>
                  <a:cubicBezTo>
                    <a:pt x="28" y="0"/>
                    <a:pt x="0" y="0"/>
                    <a:pt x="0" y="28"/>
                  </a:cubicBezTo>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8" name="Rectangle 13"/>
            <p:cNvSpPr>
              <a:spLocks noChangeArrowheads="1"/>
            </p:cNvSpPr>
            <p:nvPr/>
          </p:nvSpPr>
          <p:spPr bwMode="auto">
            <a:xfrm>
              <a:off x="8802688" y="3851275"/>
              <a:ext cx="1327150" cy="884237"/>
            </a:xfrm>
            <a:prstGeom prst="rect">
              <a:avLst/>
            </a:prstGeom>
            <a:solidFill>
              <a:srgbClr val="1870B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19" name="Rectangle 14"/>
            <p:cNvSpPr>
              <a:spLocks noChangeArrowheads="1"/>
            </p:cNvSpPr>
            <p:nvPr/>
          </p:nvSpPr>
          <p:spPr bwMode="auto">
            <a:xfrm>
              <a:off x="8802688" y="3851275"/>
              <a:ext cx="1327150" cy="884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0" name="Freeform 15"/>
            <p:cNvSpPr>
              <a:spLocks noEditPoints="1"/>
            </p:cNvSpPr>
            <p:nvPr/>
          </p:nvSpPr>
          <p:spPr bwMode="auto">
            <a:xfrm>
              <a:off x="8729663" y="3927475"/>
              <a:ext cx="1473200" cy="1028700"/>
            </a:xfrm>
            <a:custGeom>
              <a:avLst/>
              <a:gdLst>
                <a:gd name="T0" fmla="*/ 105 w 566"/>
                <a:gd name="T1" fmla="*/ 382 h 396"/>
                <a:gd name="T2" fmla="*/ 105 w 566"/>
                <a:gd name="T3" fmla="*/ 396 h 396"/>
                <a:gd name="T4" fmla="*/ 131 w 566"/>
                <a:gd name="T5" fmla="*/ 396 h 396"/>
                <a:gd name="T6" fmla="*/ 105 w 566"/>
                <a:gd name="T7" fmla="*/ 382 h 396"/>
                <a:gd name="T8" fmla="*/ 519 w 566"/>
                <a:gd name="T9" fmla="*/ 311 h 396"/>
                <a:gd name="T10" fmla="*/ 110 w 566"/>
                <a:gd name="T11" fmla="*/ 311 h 396"/>
                <a:gd name="T12" fmla="*/ 166 w 566"/>
                <a:gd name="T13" fmla="*/ 342 h 396"/>
                <a:gd name="T14" fmla="*/ 136 w 566"/>
                <a:gd name="T15" fmla="*/ 396 h 396"/>
                <a:gd name="T16" fmla="*/ 538 w 566"/>
                <a:gd name="T17" fmla="*/ 396 h 396"/>
                <a:gd name="T18" fmla="*/ 566 w 566"/>
                <a:gd name="T19" fmla="*/ 368 h 396"/>
                <a:gd name="T20" fmla="*/ 566 w 566"/>
                <a:gd name="T21" fmla="*/ 339 h 396"/>
                <a:gd name="T22" fmla="*/ 519 w 566"/>
                <a:gd name="T23" fmla="*/ 311 h 396"/>
                <a:gd name="T24" fmla="*/ 0 w 566"/>
                <a:gd name="T25" fmla="*/ 0 h 396"/>
                <a:gd name="T26" fmla="*/ 0 w 566"/>
                <a:gd name="T27" fmla="*/ 65 h 396"/>
                <a:gd name="T28" fmla="*/ 28 w 566"/>
                <a:gd name="T29" fmla="*/ 65 h 396"/>
                <a:gd name="T30" fmla="*/ 28 w 566"/>
                <a:gd name="T31" fmla="*/ 17 h 396"/>
                <a:gd name="T32" fmla="*/ 0 w 566"/>
                <a:gd name="T33" fmla="*/ 0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6" h="396">
                  <a:moveTo>
                    <a:pt x="105" y="382"/>
                  </a:moveTo>
                  <a:cubicBezTo>
                    <a:pt x="105" y="396"/>
                    <a:pt x="105" y="396"/>
                    <a:pt x="105" y="396"/>
                  </a:cubicBezTo>
                  <a:cubicBezTo>
                    <a:pt x="131" y="396"/>
                    <a:pt x="131" y="396"/>
                    <a:pt x="131" y="396"/>
                  </a:cubicBezTo>
                  <a:cubicBezTo>
                    <a:pt x="105" y="382"/>
                    <a:pt x="105" y="382"/>
                    <a:pt x="105" y="382"/>
                  </a:cubicBezTo>
                  <a:moveTo>
                    <a:pt x="519" y="311"/>
                  </a:moveTo>
                  <a:cubicBezTo>
                    <a:pt x="110" y="311"/>
                    <a:pt x="110" y="311"/>
                    <a:pt x="110" y="311"/>
                  </a:cubicBezTo>
                  <a:cubicBezTo>
                    <a:pt x="166" y="342"/>
                    <a:pt x="166" y="342"/>
                    <a:pt x="166" y="342"/>
                  </a:cubicBezTo>
                  <a:cubicBezTo>
                    <a:pt x="136" y="396"/>
                    <a:pt x="136" y="396"/>
                    <a:pt x="136" y="396"/>
                  </a:cubicBezTo>
                  <a:cubicBezTo>
                    <a:pt x="538" y="396"/>
                    <a:pt x="538" y="396"/>
                    <a:pt x="538" y="396"/>
                  </a:cubicBezTo>
                  <a:cubicBezTo>
                    <a:pt x="538" y="396"/>
                    <a:pt x="566" y="396"/>
                    <a:pt x="566" y="368"/>
                  </a:cubicBezTo>
                  <a:cubicBezTo>
                    <a:pt x="566" y="339"/>
                    <a:pt x="566" y="339"/>
                    <a:pt x="566" y="339"/>
                  </a:cubicBezTo>
                  <a:cubicBezTo>
                    <a:pt x="519" y="311"/>
                    <a:pt x="519" y="311"/>
                    <a:pt x="519" y="311"/>
                  </a:cubicBezTo>
                  <a:moveTo>
                    <a:pt x="0" y="0"/>
                  </a:moveTo>
                  <a:cubicBezTo>
                    <a:pt x="0" y="65"/>
                    <a:pt x="0" y="65"/>
                    <a:pt x="0" y="65"/>
                  </a:cubicBezTo>
                  <a:cubicBezTo>
                    <a:pt x="28" y="65"/>
                    <a:pt x="28" y="65"/>
                    <a:pt x="28" y="65"/>
                  </a:cubicBezTo>
                  <a:cubicBezTo>
                    <a:pt x="28" y="17"/>
                    <a:pt x="28" y="17"/>
                    <a:pt x="28" y="17"/>
                  </a:cubicBezTo>
                  <a:cubicBezTo>
                    <a:pt x="0" y="0"/>
                    <a:pt x="0" y="0"/>
                    <a:pt x="0" y="0"/>
                  </a:cubicBezTo>
                </a:path>
              </a:pathLst>
            </a:custGeom>
            <a:solidFill>
              <a:srgbClr val="0090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1" name="Freeform 16"/>
            <p:cNvSpPr>
              <a:spLocks/>
            </p:cNvSpPr>
            <p:nvPr/>
          </p:nvSpPr>
          <p:spPr bwMode="auto">
            <a:xfrm>
              <a:off x="8802688" y="3971925"/>
              <a:ext cx="1277938" cy="763587"/>
            </a:xfrm>
            <a:custGeom>
              <a:avLst/>
              <a:gdLst>
                <a:gd name="T0" fmla="*/ 0 w 805"/>
                <a:gd name="T1" fmla="*/ 0 h 481"/>
                <a:gd name="T2" fmla="*/ 0 w 805"/>
                <a:gd name="T3" fmla="*/ 78 h 481"/>
                <a:gd name="T4" fmla="*/ 126 w 805"/>
                <a:gd name="T5" fmla="*/ 78 h 481"/>
                <a:gd name="T6" fmla="*/ 126 w 805"/>
                <a:gd name="T7" fmla="*/ 476 h 481"/>
                <a:gd name="T8" fmla="*/ 134 w 805"/>
                <a:gd name="T9" fmla="*/ 481 h 481"/>
                <a:gd name="T10" fmla="*/ 805 w 805"/>
                <a:gd name="T11" fmla="*/ 481 h 481"/>
                <a:gd name="T12" fmla="*/ 0 w 805"/>
                <a:gd name="T13" fmla="*/ 0 h 481"/>
              </a:gdLst>
              <a:ahLst/>
              <a:cxnLst>
                <a:cxn ang="0">
                  <a:pos x="T0" y="T1"/>
                </a:cxn>
                <a:cxn ang="0">
                  <a:pos x="T2" y="T3"/>
                </a:cxn>
                <a:cxn ang="0">
                  <a:pos x="T4" y="T5"/>
                </a:cxn>
                <a:cxn ang="0">
                  <a:pos x="T6" y="T7"/>
                </a:cxn>
                <a:cxn ang="0">
                  <a:pos x="T8" y="T9"/>
                </a:cxn>
                <a:cxn ang="0">
                  <a:pos x="T10" y="T11"/>
                </a:cxn>
                <a:cxn ang="0">
                  <a:pos x="T12" y="T13"/>
                </a:cxn>
              </a:cxnLst>
              <a:rect l="0" t="0" r="r" b="b"/>
              <a:pathLst>
                <a:path w="805" h="481">
                  <a:moveTo>
                    <a:pt x="0" y="0"/>
                  </a:moveTo>
                  <a:lnTo>
                    <a:pt x="0" y="78"/>
                  </a:lnTo>
                  <a:lnTo>
                    <a:pt x="126" y="78"/>
                  </a:lnTo>
                  <a:lnTo>
                    <a:pt x="126" y="476"/>
                  </a:lnTo>
                  <a:lnTo>
                    <a:pt x="134" y="481"/>
                  </a:lnTo>
                  <a:lnTo>
                    <a:pt x="805" y="481"/>
                  </a:lnTo>
                  <a:lnTo>
                    <a:pt x="0" y="0"/>
                  </a:lnTo>
                  <a:close/>
                </a:path>
              </a:pathLst>
            </a:custGeom>
            <a:solidFill>
              <a:srgbClr val="296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2" name="Freeform 17"/>
            <p:cNvSpPr>
              <a:spLocks/>
            </p:cNvSpPr>
            <p:nvPr/>
          </p:nvSpPr>
          <p:spPr bwMode="auto">
            <a:xfrm>
              <a:off x="8802688" y="3971925"/>
              <a:ext cx="1277938" cy="763587"/>
            </a:xfrm>
            <a:custGeom>
              <a:avLst/>
              <a:gdLst>
                <a:gd name="T0" fmla="*/ 0 w 805"/>
                <a:gd name="T1" fmla="*/ 0 h 481"/>
                <a:gd name="T2" fmla="*/ 0 w 805"/>
                <a:gd name="T3" fmla="*/ 78 h 481"/>
                <a:gd name="T4" fmla="*/ 126 w 805"/>
                <a:gd name="T5" fmla="*/ 78 h 481"/>
                <a:gd name="T6" fmla="*/ 126 w 805"/>
                <a:gd name="T7" fmla="*/ 476 h 481"/>
                <a:gd name="T8" fmla="*/ 134 w 805"/>
                <a:gd name="T9" fmla="*/ 481 h 481"/>
                <a:gd name="T10" fmla="*/ 805 w 805"/>
                <a:gd name="T11" fmla="*/ 481 h 481"/>
                <a:gd name="T12" fmla="*/ 0 w 805"/>
                <a:gd name="T13" fmla="*/ 0 h 481"/>
              </a:gdLst>
              <a:ahLst/>
              <a:cxnLst>
                <a:cxn ang="0">
                  <a:pos x="T0" y="T1"/>
                </a:cxn>
                <a:cxn ang="0">
                  <a:pos x="T2" y="T3"/>
                </a:cxn>
                <a:cxn ang="0">
                  <a:pos x="T4" y="T5"/>
                </a:cxn>
                <a:cxn ang="0">
                  <a:pos x="T6" y="T7"/>
                </a:cxn>
                <a:cxn ang="0">
                  <a:pos x="T8" y="T9"/>
                </a:cxn>
                <a:cxn ang="0">
                  <a:pos x="T10" y="T11"/>
                </a:cxn>
                <a:cxn ang="0">
                  <a:pos x="T12" y="T13"/>
                </a:cxn>
              </a:cxnLst>
              <a:rect l="0" t="0" r="r" b="b"/>
              <a:pathLst>
                <a:path w="805" h="481">
                  <a:moveTo>
                    <a:pt x="0" y="0"/>
                  </a:moveTo>
                  <a:lnTo>
                    <a:pt x="0" y="78"/>
                  </a:lnTo>
                  <a:lnTo>
                    <a:pt x="126" y="78"/>
                  </a:lnTo>
                  <a:lnTo>
                    <a:pt x="126" y="476"/>
                  </a:lnTo>
                  <a:lnTo>
                    <a:pt x="134" y="481"/>
                  </a:lnTo>
                  <a:lnTo>
                    <a:pt x="805" y="481"/>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3" name="Freeform 18"/>
            <p:cNvSpPr>
              <a:spLocks/>
            </p:cNvSpPr>
            <p:nvPr/>
          </p:nvSpPr>
          <p:spPr bwMode="auto">
            <a:xfrm>
              <a:off x="8912225" y="4722813"/>
              <a:ext cx="249238" cy="238125"/>
            </a:xfrm>
            <a:custGeom>
              <a:avLst/>
              <a:gdLst>
                <a:gd name="T0" fmla="*/ 106 w 157"/>
                <a:gd name="T1" fmla="*/ 150 h 150"/>
                <a:gd name="T2" fmla="*/ 0 w 157"/>
                <a:gd name="T3" fmla="*/ 92 h 150"/>
                <a:gd name="T4" fmla="*/ 50 w 157"/>
                <a:gd name="T5" fmla="*/ 0 h 150"/>
                <a:gd name="T6" fmla="*/ 157 w 157"/>
                <a:gd name="T7" fmla="*/ 59 h 150"/>
                <a:gd name="T8" fmla="*/ 106 w 157"/>
                <a:gd name="T9" fmla="*/ 150 h 150"/>
              </a:gdLst>
              <a:ahLst/>
              <a:cxnLst>
                <a:cxn ang="0">
                  <a:pos x="T0" y="T1"/>
                </a:cxn>
                <a:cxn ang="0">
                  <a:pos x="T2" y="T3"/>
                </a:cxn>
                <a:cxn ang="0">
                  <a:pos x="T4" y="T5"/>
                </a:cxn>
                <a:cxn ang="0">
                  <a:pos x="T6" y="T7"/>
                </a:cxn>
                <a:cxn ang="0">
                  <a:pos x="T8" y="T9"/>
                </a:cxn>
              </a:cxnLst>
              <a:rect l="0" t="0" r="r" b="b"/>
              <a:pathLst>
                <a:path w="157" h="150">
                  <a:moveTo>
                    <a:pt x="106" y="150"/>
                  </a:moveTo>
                  <a:lnTo>
                    <a:pt x="0" y="92"/>
                  </a:lnTo>
                  <a:lnTo>
                    <a:pt x="50" y="0"/>
                  </a:lnTo>
                  <a:lnTo>
                    <a:pt x="157" y="59"/>
                  </a:lnTo>
                  <a:lnTo>
                    <a:pt x="106" y="150"/>
                  </a:lnTo>
                  <a:close/>
                </a:path>
              </a:pathLst>
            </a:custGeom>
            <a:solidFill>
              <a:srgbClr val="ED1C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4" name="Freeform 19"/>
            <p:cNvSpPr>
              <a:spLocks/>
            </p:cNvSpPr>
            <p:nvPr/>
          </p:nvSpPr>
          <p:spPr bwMode="auto">
            <a:xfrm>
              <a:off x="8912225" y="4722813"/>
              <a:ext cx="249238" cy="238125"/>
            </a:xfrm>
            <a:custGeom>
              <a:avLst/>
              <a:gdLst>
                <a:gd name="T0" fmla="*/ 106 w 157"/>
                <a:gd name="T1" fmla="*/ 150 h 150"/>
                <a:gd name="T2" fmla="*/ 0 w 157"/>
                <a:gd name="T3" fmla="*/ 92 h 150"/>
                <a:gd name="T4" fmla="*/ 50 w 157"/>
                <a:gd name="T5" fmla="*/ 0 h 150"/>
                <a:gd name="T6" fmla="*/ 157 w 157"/>
                <a:gd name="T7" fmla="*/ 59 h 150"/>
                <a:gd name="T8" fmla="*/ 106 w 157"/>
                <a:gd name="T9" fmla="*/ 150 h 150"/>
              </a:gdLst>
              <a:ahLst/>
              <a:cxnLst>
                <a:cxn ang="0">
                  <a:pos x="T0" y="T1"/>
                </a:cxn>
                <a:cxn ang="0">
                  <a:pos x="T2" y="T3"/>
                </a:cxn>
                <a:cxn ang="0">
                  <a:pos x="T4" y="T5"/>
                </a:cxn>
                <a:cxn ang="0">
                  <a:pos x="T6" y="T7"/>
                </a:cxn>
                <a:cxn ang="0">
                  <a:pos x="T8" y="T9"/>
                </a:cxn>
              </a:cxnLst>
              <a:rect l="0" t="0" r="r" b="b"/>
              <a:pathLst>
                <a:path w="157" h="150">
                  <a:moveTo>
                    <a:pt x="106" y="150"/>
                  </a:moveTo>
                  <a:lnTo>
                    <a:pt x="0" y="92"/>
                  </a:lnTo>
                  <a:lnTo>
                    <a:pt x="50" y="0"/>
                  </a:lnTo>
                  <a:lnTo>
                    <a:pt x="157" y="59"/>
                  </a:lnTo>
                  <a:lnTo>
                    <a:pt x="106" y="1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5" name="Freeform 20"/>
            <p:cNvSpPr>
              <a:spLocks/>
            </p:cNvSpPr>
            <p:nvPr/>
          </p:nvSpPr>
          <p:spPr bwMode="auto">
            <a:xfrm>
              <a:off x="9002713" y="4727575"/>
              <a:ext cx="158750" cy="233362"/>
            </a:xfrm>
            <a:custGeom>
              <a:avLst/>
              <a:gdLst>
                <a:gd name="T0" fmla="*/ 0 w 100"/>
                <a:gd name="T1" fmla="*/ 0 h 147"/>
                <a:gd name="T2" fmla="*/ 0 w 100"/>
                <a:gd name="T3" fmla="*/ 121 h 147"/>
                <a:gd name="T4" fmla="*/ 49 w 100"/>
                <a:gd name="T5" fmla="*/ 147 h 147"/>
                <a:gd name="T6" fmla="*/ 100 w 100"/>
                <a:gd name="T7" fmla="*/ 56 h 147"/>
                <a:gd name="T8" fmla="*/ 0 w 100"/>
                <a:gd name="T9" fmla="*/ 0 h 147"/>
              </a:gdLst>
              <a:ahLst/>
              <a:cxnLst>
                <a:cxn ang="0">
                  <a:pos x="T0" y="T1"/>
                </a:cxn>
                <a:cxn ang="0">
                  <a:pos x="T2" y="T3"/>
                </a:cxn>
                <a:cxn ang="0">
                  <a:pos x="T4" y="T5"/>
                </a:cxn>
                <a:cxn ang="0">
                  <a:pos x="T6" y="T7"/>
                </a:cxn>
                <a:cxn ang="0">
                  <a:pos x="T8" y="T9"/>
                </a:cxn>
              </a:cxnLst>
              <a:rect l="0" t="0" r="r" b="b"/>
              <a:pathLst>
                <a:path w="100" h="147">
                  <a:moveTo>
                    <a:pt x="0" y="0"/>
                  </a:moveTo>
                  <a:lnTo>
                    <a:pt x="0" y="121"/>
                  </a:lnTo>
                  <a:lnTo>
                    <a:pt x="49" y="147"/>
                  </a:lnTo>
                  <a:lnTo>
                    <a:pt x="100" y="56"/>
                  </a:lnTo>
                  <a:lnTo>
                    <a:pt x="0" y="0"/>
                  </a:lnTo>
                  <a:close/>
                </a:path>
              </a:pathLst>
            </a:custGeom>
            <a:solidFill>
              <a:srgbClr val="BF2B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6" name="Freeform 21"/>
            <p:cNvSpPr>
              <a:spLocks/>
            </p:cNvSpPr>
            <p:nvPr/>
          </p:nvSpPr>
          <p:spPr bwMode="auto">
            <a:xfrm>
              <a:off x="9002713" y="4727575"/>
              <a:ext cx="158750" cy="233362"/>
            </a:xfrm>
            <a:custGeom>
              <a:avLst/>
              <a:gdLst>
                <a:gd name="T0" fmla="*/ 0 w 100"/>
                <a:gd name="T1" fmla="*/ 0 h 147"/>
                <a:gd name="T2" fmla="*/ 0 w 100"/>
                <a:gd name="T3" fmla="*/ 121 h 147"/>
                <a:gd name="T4" fmla="*/ 49 w 100"/>
                <a:gd name="T5" fmla="*/ 147 h 147"/>
                <a:gd name="T6" fmla="*/ 100 w 100"/>
                <a:gd name="T7" fmla="*/ 56 h 147"/>
                <a:gd name="T8" fmla="*/ 0 w 100"/>
                <a:gd name="T9" fmla="*/ 0 h 147"/>
              </a:gdLst>
              <a:ahLst/>
              <a:cxnLst>
                <a:cxn ang="0">
                  <a:pos x="T0" y="T1"/>
                </a:cxn>
                <a:cxn ang="0">
                  <a:pos x="T2" y="T3"/>
                </a:cxn>
                <a:cxn ang="0">
                  <a:pos x="T4" y="T5"/>
                </a:cxn>
                <a:cxn ang="0">
                  <a:pos x="T6" y="T7"/>
                </a:cxn>
                <a:cxn ang="0">
                  <a:pos x="T8" y="T9"/>
                </a:cxn>
              </a:cxnLst>
              <a:rect l="0" t="0" r="r" b="b"/>
              <a:pathLst>
                <a:path w="100" h="147">
                  <a:moveTo>
                    <a:pt x="0" y="0"/>
                  </a:moveTo>
                  <a:lnTo>
                    <a:pt x="0" y="121"/>
                  </a:lnTo>
                  <a:lnTo>
                    <a:pt x="49" y="147"/>
                  </a:lnTo>
                  <a:lnTo>
                    <a:pt x="100" y="5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7" name="Rectangle 22"/>
            <p:cNvSpPr>
              <a:spLocks noChangeArrowheads="1"/>
            </p:cNvSpPr>
            <p:nvPr/>
          </p:nvSpPr>
          <p:spPr bwMode="auto">
            <a:xfrm>
              <a:off x="7974013" y="4095750"/>
              <a:ext cx="1028700" cy="1500187"/>
            </a:xfrm>
            <a:prstGeom prst="rect">
              <a:avLst/>
            </a:prstGeom>
            <a:solidFill>
              <a:srgbClr val="ED1C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8" name="Rectangle 23"/>
            <p:cNvSpPr>
              <a:spLocks noChangeArrowheads="1"/>
            </p:cNvSpPr>
            <p:nvPr/>
          </p:nvSpPr>
          <p:spPr bwMode="auto">
            <a:xfrm>
              <a:off x="7974013" y="4095750"/>
              <a:ext cx="1028700" cy="150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29" name="Freeform 24"/>
            <p:cNvSpPr>
              <a:spLocks noEditPoints="1"/>
            </p:cNvSpPr>
            <p:nvPr/>
          </p:nvSpPr>
          <p:spPr bwMode="auto">
            <a:xfrm>
              <a:off x="7974013" y="4221163"/>
              <a:ext cx="1028700" cy="1198562"/>
            </a:xfrm>
            <a:custGeom>
              <a:avLst/>
              <a:gdLst>
                <a:gd name="T0" fmla="*/ 582 w 648"/>
                <a:gd name="T1" fmla="*/ 458 h 755"/>
                <a:gd name="T2" fmla="*/ 582 w 648"/>
                <a:gd name="T3" fmla="*/ 755 h 755"/>
                <a:gd name="T4" fmla="*/ 648 w 648"/>
                <a:gd name="T5" fmla="*/ 755 h 755"/>
                <a:gd name="T6" fmla="*/ 648 w 648"/>
                <a:gd name="T7" fmla="*/ 706 h 755"/>
                <a:gd name="T8" fmla="*/ 648 w 648"/>
                <a:gd name="T9" fmla="*/ 578 h 755"/>
                <a:gd name="T10" fmla="*/ 648 w 648"/>
                <a:gd name="T11" fmla="*/ 511 h 755"/>
                <a:gd name="T12" fmla="*/ 582 w 648"/>
                <a:gd name="T13" fmla="*/ 458 h 755"/>
                <a:gd name="T14" fmla="*/ 0 w 648"/>
                <a:gd name="T15" fmla="*/ 0 h 755"/>
                <a:gd name="T16" fmla="*/ 0 w 648"/>
                <a:gd name="T17" fmla="*/ 129 h 755"/>
                <a:gd name="T18" fmla="*/ 164 w 648"/>
                <a:gd name="T19" fmla="*/ 129 h 755"/>
                <a:gd name="T20" fmla="*/ 0 w 648"/>
                <a:gd name="T21" fmla="*/ 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8" h="755">
                  <a:moveTo>
                    <a:pt x="582" y="458"/>
                  </a:moveTo>
                  <a:lnTo>
                    <a:pt x="582" y="755"/>
                  </a:lnTo>
                  <a:lnTo>
                    <a:pt x="648" y="755"/>
                  </a:lnTo>
                  <a:lnTo>
                    <a:pt x="648" y="706"/>
                  </a:lnTo>
                  <a:lnTo>
                    <a:pt x="648" y="578"/>
                  </a:lnTo>
                  <a:lnTo>
                    <a:pt x="648" y="511"/>
                  </a:lnTo>
                  <a:lnTo>
                    <a:pt x="582" y="458"/>
                  </a:lnTo>
                  <a:close/>
                  <a:moveTo>
                    <a:pt x="0" y="0"/>
                  </a:moveTo>
                  <a:lnTo>
                    <a:pt x="0" y="129"/>
                  </a:lnTo>
                  <a:lnTo>
                    <a:pt x="164" y="129"/>
                  </a:lnTo>
                  <a:lnTo>
                    <a:pt x="0" y="0"/>
                  </a:lnTo>
                  <a:close/>
                </a:path>
              </a:pathLst>
            </a:custGeom>
            <a:solidFill>
              <a:srgbClr val="CC28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30" name="Freeform 25"/>
            <p:cNvSpPr>
              <a:spLocks noEditPoints="1"/>
            </p:cNvSpPr>
            <p:nvPr/>
          </p:nvSpPr>
          <p:spPr bwMode="auto">
            <a:xfrm>
              <a:off x="7974013" y="4221163"/>
              <a:ext cx="1028700" cy="1198562"/>
            </a:xfrm>
            <a:custGeom>
              <a:avLst/>
              <a:gdLst>
                <a:gd name="T0" fmla="*/ 582 w 648"/>
                <a:gd name="T1" fmla="*/ 458 h 755"/>
                <a:gd name="T2" fmla="*/ 582 w 648"/>
                <a:gd name="T3" fmla="*/ 755 h 755"/>
                <a:gd name="T4" fmla="*/ 648 w 648"/>
                <a:gd name="T5" fmla="*/ 755 h 755"/>
                <a:gd name="T6" fmla="*/ 648 w 648"/>
                <a:gd name="T7" fmla="*/ 706 h 755"/>
                <a:gd name="T8" fmla="*/ 648 w 648"/>
                <a:gd name="T9" fmla="*/ 578 h 755"/>
                <a:gd name="T10" fmla="*/ 648 w 648"/>
                <a:gd name="T11" fmla="*/ 511 h 755"/>
                <a:gd name="T12" fmla="*/ 582 w 648"/>
                <a:gd name="T13" fmla="*/ 458 h 755"/>
                <a:gd name="T14" fmla="*/ 0 w 648"/>
                <a:gd name="T15" fmla="*/ 0 h 755"/>
                <a:gd name="T16" fmla="*/ 0 w 648"/>
                <a:gd name="T17" fmla="*/ 129 h 755"/>
                <a:gd name="T18" fmla="*/ 164 w 648"/>
                <a:gd name="T19" fmla="*/ 129 h 755"/>
                <a:gd name="T20" fmla="*/ 0 w 648"/>
                <a:gd name="T21" fmla="*/ 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8" h="755">
                  <a:moveTo>
                    <a:pt x="582" y="458"/>
                  </a:moveTo>
                  <a:lnTo>
                    <a:pt x="582" y="755"/>
                  </a:lnTo>
                  <a:lnTo>
                    <a:pt x="648" y="755"/>
                  </a:lnTo>
                  <a:lnTo>
                    <a:pt x="648" y="706"/>
                  </a:lnTo>
                  <a:lnTo>
                    <a:pt x="648" y="578"/>
                  </a:lnTo>
                  <a:lnTo>
                    <a:pt x="648" y="511"/>
                  </a:lnTo>
                  <a:lnTo>
                    <a:pt x="582" y="458"/>
                  </a:lnTo>
                  <a:moveTo>
                    <a:pt x="0" y="0"/>
                  </a:moveTo>
                  <a:lnTo>
                    <a:pt x="0" y="129"/>
                  </a:lnTo>
                  <a:lnTo>
                    <a:pt x="164" y="12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31" name="Freeform 26"/>
            <p:cNvSpPr>
              <a:spLocks/>
            </p:cNvSpPr>
            <p:nvPr/>
          </p:nvSpPr>
          <p:spPr bwMode="auto">
            <a:xfrm>
              <a:off x="8413750" y="3805238"/>
              <a:ext cx="239713" cy="290512"/>
            </a:xfrm>
            <a:custGeom>
              <a:avLst/>
              <a:gdLst>
                <a:gd name="T0" fmla="*/ 92 w 92"/>
                <a:gd name="T1" fmla="*/ 11 h 112"/>
                <a:gd name="T2" fmla="*/ 63 w 92"/>
                <a:gd name="T3" fmla="*/ 0 h 112"/>
                <a:gd name="T4" fmla="*/ 53 w 92"/>
                <a:gd name="T5" fmla="*/ 25 h 112"/>
                <a:gd name="T6" fmla="*/ 0 w 92"/>
                <a:gd name="T7" fmla="*/ 25 h 112"/>
                <a:gd name="T8" fmla="*/ 0 w 92"/>
                <a:gd name="T9" fmla="*/ 112 h 112"/>
                <a:gd name="T10" fmla="*/ 63 w 92"/>
                <a:gd name="T11" fmla="*/ 112 h 112"/>
                <a:gd name="T12" fmla="*/ 63 w 92"/>
                <a:gd name="T13" fmla="*/ 62 h 112"/>
                <a:gd name="T14" fmla="*/ 92 w 92"/>
                <a:gd name="T15" fmla="*/ 11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12">
                  <a:moveTo>
                    <a:pt x="92" y="11"/>
                  </a:moveTo>
                  <a:cubicBezTo>
                    <a:pt x="63" y="0"/>
                    <a:pt x="63" y="0"/>
                    <a:pt x="63" y="0"/>
                  </a:cubicBezTo>
                  <a:cubicBezTo>
                    <a:pt x="53" y="25"/>
                    <a:pt x="53" y="25"/>
                    <a:pt x="53" y="25"/>
                  </a:cubicBezTo>
                  <a:cubicBezTo>
                    <a:pt x="0" y="25"/>
                    <a:pt x="0" y="25"/>
                    <a:pt x="0" y="25"/>
                  </a:cubicBezTo>
                  <a:cubicBezTo>
                    <a:pt x="0" y="112"/>
                    <a:pt x="0" y="112"/>
                    <a:pt x="0" y="112"/>
                  </a:cubicBezTo>
                  <a:cubicBezTo>
                    <a:pt x="63" y="112"/>
                    <a:pt x="63" y="112"/>
                    <a:pt x="63" y="112"/>
                  </a:cubicBezTo>
                  <a:cubicBezTo>
                    <a:pt x="63" y="62"/>
                    <a:pt x="63" y="62"/>
                    <a:pt x="63" y="62"/>
                  </a:cubicBezTo>
                  <a:cubicBezTo>
                    <a:pt x="64" y="46"/>
                    <a:pt x="69" y="18"/>
                    <a:pt x="92" y="11"/>
                  </a:cubicBezTo>
                  <a:close/>
                </a:path>
              </a:pathLst>
            </a:custGeom>
            <a:solidFill>
              <a:srgbClr val="FFF7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32" name="Oval 27"/>
            <p:cNvSpPr>
              <a:spLocks noChangeArrowheads="1"/>
            </p:cNvSpPr>
            <p:nvPr/>
          </p:nvSpPr>
          <p:spPr bwMode="auto">
            <a:xfrm>
              <a:off x="8405813" y="3549650"/>
              <a:ext cx="36513" cy="34925"/>
            </a:xfrm>
            <a:prstGeom prst="ellipse">
              <a:avLst/>
            </a:prstGeom>
            <a:solidFill>
              <a:srgbClr val="0101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33" name="Freeform 28"/>
            <p:cNvSpPr>
              <a:spLocks/>
            </p:cNvSpPr>
            <p:nvPr/>
          </p:nvSpPr>
          <p:spPr bwMode="auto">
            <a:xfrm>
              <a:off x="8362950" y="3349625"/>
              <a:ext cx="241300" cy="163512"/>
            </a:xfrm>
            <a:custGeom>
              <a:avLst/>
              <a:gdLst>
                <a:gd name="T0" fmla="*/ 0 w 152"/>
                <a:gd name="T1" fmla="*/ 62 h 103"/>
                <a:gd name="T2" fmla="*/ 126 w 152"/>
                <a:gd name="T3" fmla="*/ 0 h 103"/>
                <a:gd name="T4" fmla="*/ 152 w 152"/>
                <a:gd name="T5" fmla="*/ 103 h 103"/>
                <a:gd name="T6" fmla="*/ 0 w 152"/>
                <a:gd name="T7" fmla="*/ 62 h 103"/>
              </a:gdLst>
              <a:ahLst/>
              <a:cxnLst>
                <a:cxn ang="0">
                  <a:pos x="T0" y="T1"/>
                </a:cxn>
                <a:cxn ang="0">
                  <a:pos x="T2" y="T3"/>
                </a:cxn>
                <a:cxn ang="0">
                  <a:pos x="T4" y="T5"/>
                </a:cxn>
                <a:cxn ang="0">
                  <a:pos x="T6" y="T7"/>
                </a:cxn>
              </a:cxnLst>
              <a:rect l="0" t="0" r="r" b="b"/>
              <a:pathLst>
                <a:path w="152" h="103">
                  <a:moveTo>
                    <a:pt x="0" y="62"/>
                  </a:moveTo>
                  <a:lnTo>
                    <a:pt x="126" y="0"/>
                  </a:lnTo>
                  <a:lnTo>
                    <a:pt x="152" y="103"/>
                  </a:lnTo>
                  <a:lnTo>
                    <a:pt x="0" y="62"/>
                  </a:lnTo>
                  <a:close/>
                </a:path>
              </a:pathLst>
            </a:custGeom>
            <a:solidFill>
              <a:srgbClr val="FFF7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34" name="Freeform 29"/>
            <p:cNvSpPr>
              <a:spLocks/>
            </p:cNvSpPr>
            <p:nvPr/>
          </p:nvSpPr>
          <p:spPr bwMode="auto">
            <a:xfrm>
              <a:off x="8193088" y="3448050"/>
              <a:ext cx="606425" cy="438150"/>
            </a:xfrm>
            <a:custGeom>
              <a:avLst/>
              <a:gdLst>
                <a:gd name="T0" fmla="*/ 0 w 233"/>
                <a:gd name="T1" fmla="*/ 168 h 168"/>
                <a:gd name="T2" fmla="*/ 118 w 233"/>
                <a:gd name="T3" fmla="*/ 168 h 168"/>
                <a:gd name="T4" fmla="*/ 119 w 233"/>
                <a:gd name="T5" fmla="*/ 168 h 168"/>
                <a:gd name="T6" fmla="*/ 233 w 233"/>
                <a:gd name="T7" fmla="*/ 0 h 168"/>
                <a:gd name="T8" fmla="*/ 225 w 233"/>
                <a:gd name="T9" fmla="*/ 0 h 168"/>
                <a:gd name="T10" fmla="*/ 158 w 233"/>
                <a:gd name="T11" fmla="*/ 0 h 168"/>
                <a:gd name="T12" fmla="*/ 74 w 233"/>
                <a:gd name="T13" fmla="*/ 0 h 168"/>
                <a:gd name="T14" fmla="*/ 0 w 233"/>
                <a:gd name="T15" fmla="*/ 0 h 168"/>
                <a:gd name="T16" fmla="*/ 0 w 233"/>
                <a:gd name="T17"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3" h="168">
                  <a:moveTo>
                    <a:pt x="0" y="168"/>
                  </a:moveTo>
                  <a:cubicBezTo>
                    <a:pt x="118" y="168"/>
                    <a:pt x="118" y="168"/>
                    <a:pt x="118" y="168"/>
                  </a:cubicBezTo>
                  <a:cubicBezTo>
                    <a:pt x="119" y="168"/>
                    <a:pt x="119" y="168"/>
                    <a:pt x="119" y="168"/>
                  </a:cubicBezTo>
                  <a:cubicBezTo>
                    <a:pt x="207" y="163"/>
                    <a:pt x="233" y="90"/>
                    <a:pt x="233" y="0"/>
                  </a:cubicBezTo>
                  <a:cubicBezTo>
                    <a:pt x="225" y="0"/>
                    <a:pt x="225" y="0"/>
                    <a:pt x="225" y="0"/>
                  </a:cubicBezTo>
                  <a:cubicBezTo>
                    <a:pt x="158" y="0"/>
                    <a:pt x="158" y="0"/>
                    <a:pt x="158" y="0"/>
                  </a:cubicBezTo>
                  <a:cubicBezTo>
                    <a:pt x="74" y="0"/>
                    <a:pt x="74" y="0"/>
                    <a:pt x="74" y="0"/>
                  </a:cubicBezTo>
                  <a:cubicBezTo>
                    <a:pt x="0" y="0"/>
                    <a:pt x="0" y="0"/>
                    <a:pt x="0" y="0"/>
                  </a:cubicBezTo>
                  <a:cubicBezTo>
                    <a:pt x="0" y="168"/>
                    <a:pt x="0" y="168"/>
                    <a:pt x="0" y="168"/>
                  </a:cubicBezTo>
                </a:path>
              </a:pathLst>
            </a:custGeom>
            <a:solidFill>
              <a:srgbClr val="FFF7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35" name="Oval 30"/>
            <p:cNvSpPr>
              <a:spLocks noChangeArrowheads="1"/>
            </p:cNvSpPr>
            <p:nvPr/>
          </p:nvSpPr>
          <p:spPr bwMode="auto">
            <a:xfrm>
              <a:off x="8405813" y="3549650"/>
              <a:ext cx="36513" cy="34925"/>
            </a:xfrm>
            <a:prstGeom prst="ellipse">
              <a:avLst/>
            </a:prstGeom>
            <a:solidFill>
              <a:srgbClr val="0041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36" name="Freeform 31"/>
            <p:cNvSpPr>
              <a:spLocks/>
            </p:cNvSpPr>
            <p:nvPr/>
          </p:nvSpPr>
          <p:spPr bwMode="auto">
            <a:xfrm>
              <a:off x="8583613" y="887413"/>
              <a:ext cx="1431925" cy="754062"/>
            </a:xfrm>
            <a:custGeom>
              <a:avLst/>
              <a:gdLst>
                <a:gd name="T0" fmla="*/ 145 w 550"/>
                <a:gd name="T1" fmla="*/ 0 h 290"/>
                <a:gd name="T2" fmla="*/ 0 w 550"/>
                <a:gd name="T3" fmla="*/ 145 h 290"/>
                <a:gd name="T4" fmla="*/ 145 w 550"/>
                <a:gd name="T5" fmla="*/ 290 h 290"/>
                <a:gd name="T6" fmla="*/ 550 w 550"/>
                <a:gd name="T7" fmla="*/ 290 h 290"/>
                <a:gd name="T8" fmla="*/ 162 w 550"/>
                <a:gd name="T9" fmla="*/ 1 h 290"/>
                <a:gd name="T10" fmla="*/ 162 w 550"/>
                <a:gd name="T11" fmla="*/ 1 h 290"/>
                <a:gd name="T12" fmla="*/ 162 w 550"/>
                <a:gd name="T13" fmla="*/ 1 h 290"/>
                <a:gd name="T14" fmla="*/ 145 w 550"/>
                <a:gd name="T15" fmla="*/ 0 h 2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0" h="290">
                  <a:moveTo>
                    <a:pt x="145" y="0"/>
                  </a:moveTo>
                  <a:cubicBezTo>
                    <a:pt x="65" y="0"/>
                    <a:pt x="0" y="65"/>
                    <a:pt x="0" y="145"/>
                  </a:cubicBezTo>
                  <a:cubicBezTo>
                    <a:pt x="0" y="225"/>
                    <a:pt x="65" y="290"/>
                    <a:pt x="145" y="290"/>
                  </a:cubicBezTo>
                  <a:cubicBezTo>
                    <a:pt x="550" y="290"/>
                    <a:pt x="550" y="290"/>
                    <a:pt x="550" y="290"/>
                  </a:cubicBezTo>
                  <a:cubicBezTo>
                    <a:pt x="162" y="1"/>
                    <a:pt x="162" y="1"/>
                    <a:pt x="162" y="1"/>
                  </a:cubicBezTo>
                  <a:cubicBezTo>
                    <a:pt x="162" y="1"/>
                    <a:pt x="162" y="1"/>
                    <a:pt x="162" y="1"/>
                  </a:cubicBezTo>
                  <a:cubicBezTo>
                    <a:pt x="162" y="1"/>
                    <a:pt x="162" y="1"/>
                    <a:pt x="162" y="1"/>
                  </a:cubicBezTo>
                  <a:cubicBezTo>
                    <a:pt x="156" y="0"/>
                    <a:pt x="151" y="0"/>
                    <a:pt x="145" y="0"/>
                  </a:cubicBezTo>
                </a:path>
              </a:pathLst>
            </a:custGeom>
            <a:solidFill>
              <a:srgbClr val="D5D3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37" name="Freeform 32"/>
            <p:cNvSpPr>
              <a:spLocks/>
            </p:cNvSpPr>
            <p:nvPr/>
          </p:nvSpPr>
          <p:spPr bwMode="auto">
            <a:xfrm>
              <a:off x="8786813" y="1511300"/>
              <a:ext cx="911225" cy="2790825"/>
            </a:xfrm>
            <a:custGeom>
              <a:avLst/>
              <a:gdLst>
                <a:gd name="T0" fmla="*/ 17 w 350"/>
                <a:gd name="T1" fmla="*/ 1073 h 1073"/>
                <a:gd name="T2" fmla="*/ 0 w 350"/>
                <a:gd name="T3" fmla="*/ 1072 h 1073"/>
                <a:gd name="T4" fmla="*/ 11 w 350"/>
                <a:gd name="T5" fmla="*/ 1009 h 1073"/>
                <a:gd name="T6" fmla="*/ 10 w 350"/>
                <a:gd name="T7" fmla="*/ 1009 h 1073"/>
                <a:gd name="T8" fmla="*/ 123 w 350"/>
                <a:gd name="T9" fmla="*/ 961 h 1073"/>
                <a:gd name="T10" fmla="*/ 246 w 350"/>
                <a:gd name="T11" fmla="*/ 692 h 1073"/>
                <a:gd name="T12" fmla="*/ 259 w 350"/>
                <a:gd name="T13" fmla="*/ 6 h 1073"/>
                <a:gd name="T14" fmla="*/ 323 w 350"/>
                <a:gd name="T15" fmla="*/ 0 h 1073"/>
                <a:gd name="T16" fmla="*/ 308 w 350"/>
                <a:gd name="T17" fmla="*/ 709 h 1073"/>
                <a:gd name="T18" fmla="*/ 164 w 350"/>
                <a:gd name="T19" fmla="*/ 1010 h 1073"/>
                <a:gd name="T20" fmla="*/ 17 w 350"/>
                <a:gd name="T21" fmla="*/ 1073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0" h="1073">
                  <a:moveTo>
                    <a:pt x="17" y="1073"/>
                  </a:moveTo>
                  <a:cubicBezTo>
                    <a:pt x="7" y="1073"/>
                    <a:pt x="1" y="1072"/>
                    <a:pt x="0" y="1072"/>
                  </a:cubicBezTo>
                  <a:cubicBezTo>
                    <a:pt x="11" y="1009"/>
                    <a:pt x="11" y="1009"/>
                    <a:pt x="11" y="1009"/>
                  </a:cubicBezTo>
                  <a:cubicBezTo>
                    <a:pt x="10" y="1009"/>
                    <a:pt x="10" y="1009"/>
                    <a:pt x="10" y="1009"/>
                  </a:cubicBezTo>
                  <a:cubicBezTo>
                    <a:pt x="13" y="1009"/>
                    <a:pt x="65" y="1016"/>
                    <a:pt x="123" y="961"/>
                  </a:cubicBezTo>
                  <a:cubicBezTo>
                    <a:pt x="179" y="908"/>
                    <a:pt x="220" y="818"/>
                    <a:pt x="246" y="692"/>
                  </a:cubicBezTo>
                  <a:cubicBezTo>
                    <a:pt x="281" y="522"/>
                    <a:pt x="285" y="291"/>
                    <a:pt x="259" y="6"/>
                  </a:cubicBezTo>
                  <a:cubicBezTo>
                    <a:pt x="323" y="0"/>
                    <a:pt x="323" y="0"/>
                    <a:pt x="323" y="0"/>
                  </a:cubicBezTo>
                  <a:cubicBezTo>
                    <a:pt x="350" y="294"/>
                    <a:pt x="345" y="532"/>
                    <a:pt x="308" y="709"/>
                  </a:cubicBezTo>
                  <a:cubicBezTo>
                    <a:pt x="279" y="848"/>
                    <a:pt x="231" y="949"/>
                    <a:pt x="164" y="1010"/>
                  </a:cubicBezTo>
                  <a:cubicBezTo>
                    <a:pt x="105" y="1065"/>
                    <a:pt x="46" y="1073"/>
                    <a:pt x="17" y="1073"/>
                  </a:cubicBezTo>
                  <a:close/>
                </a:path>
              </a:pathLst>
            </a:custGeom>
            <a:solidFill>
              <a:srgbClr val="ED1C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38" name="Freeform 33"/>
            <p:cNvSpPr>
              <a:spLocks/>
            </p:cNvSpPr>
            <p:nvPr/>
          </p:nvSpPr>
          <p:spPr bwMode="auto">
            <a:xfrm>
              <a:off x="9450388" y="1343025"/>
              <a:ext cx="176213" cy="184150"/>
            </a:xfrm>
            <a:custGeom>
              <a:avLst/>
              <a:gdLst>
                <a:gd name="T0" fmla="*/ 65 w 68"/>
                <a:gd name="T1" fmla="*/ 32 h 71"/>
                <a:gd name="T2" fmla="*/ 65 w 68"/>
                <a:gd name="T3" fmla="*/ 31 h 71"/>
                <a:gd name="T4" fmla="*/ 30 w 68"/>
                <a:gd name="T5" fmla="*/ 2 h 71"/>
                <a:gd name="T6" fmla="*/ 1 w 68"/>
                <a:gd name="T7" fmla="*/ 37 h 71"/>
                <a:gd name="T8" fmla="*/ 2 w 68"/>
                <a:gd name="T9" fmla="*/ 38 h 71"/>
                <a:gd name="T10" fmla="*/ 2 w 68"/>
                <a:gd name="T11" fmla="*/ 38 h 71"/>
                <a:gd name="T12" fmla="*/ 5 w 68"/>
                <a:gd name="T13" fmla="*/ 71 h 71"/>
                <a:gd name="T14" fmla="*/ 68 w 68"/>
                <a:gd name="T15" fmla="*/ 65 h 71"/>
                <a:gd name="T16" fmla="*/ 65 w 68"/>
                <a:gd name="T17"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71">
                  <a:moveTo>
                    <a:pt x="65" y="32"/>
                  </a:moveTo>
                  <a:cubicBezTo>
                    <a:pt x="65" y="32"/>
                    <a:pt x="65" y="32"/>
                    <a:pt x="65" y="31"/>
                  </a:cubicBezTo>
                  <a:cubicBezTo>
                    <a:pt x="63" y="13"/>
                    <a:pt x="48" y="0"/>
                    <a:pt x="30" y="2"/>
                  </a:cubicBezTo>
                  <a:cubicBezTo>
                    <a:pt x="13" y="3"/>
                    <a:pt x="0" y="19"/>
                    <a:pt x="1" y="37"/>
                  </a:cubicBezTo>
                  <a:cubicBezTo>
                    <a:pt x="2" y="37"/>
                    <a:pt x="2" y="38"/>
                    <a:pt x="2" y="38"/>
                  </a:cubicBezTo>
                  <a:cubicBezTo>
                    <a:pt x="2" y="38"/>
                    <a:pt x="2" y="38"/>
                    <a:pt x="2" y="38"/>
                  </a:cubicBezTo>
                  <a:cubicBezTo>
                    <a:pt x="5" y="71"/>
                    <a:pt x="5" y="71"/>
                    <a:pt x="5" y="71"/>
                  </a:cubicBezTo>
                  <a:cubicBezTo>
                    <a:pt x="68" y="65"/>
                    <a:pt x="68" y="65"/>
                    <a:pt x="68" y="65"/>
                  </a:cubicBezTo>
                  <a:cubicBezTo>
                    <a:pt x="65" y="32"/>
                    <a:pt x="65" y="32"/>
                    <a:pt x="65" y="32"/>
                  </a:cubicBezTo>
                  <a:close/>
                </a:path>
              </a:pathLst>
            </a:custGeom>
            <a:solidFill>
              <a:srgbClr val="FFF7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39" name="Freeform 34"/>
            <p:cNvSpPr>
              <a:spLocks/>
            </p:cNvSpPr>
            <p:nvPr/>
          </p:nvSpPr>
          <p:spPr bwMode="auto">
            <a:xfrm>
              <a:off x="8562975" y="6526213"/>
              <a:ext cx="444500" cy="247650"/>
            </a:xfrm>
            <a:custGeom>
              <a:avLst/>
              <a:gdLst>
                <a:gd name="T0" fmla="*/ 280 w 280"/>
                <a:gd name="T1" fmla="*/ 120 h 156"/>
                <a:gd name="T2" fmla="*/ 159 w 280"/>
                <a:gd name="T3" fmla="*/ 0 h 156"/>
                <a:gd name="T4" fmla="*/ 0 w 280"/>
                <a:gd name="T5" fmla="*/ 0 h 156"/>
                <a:gd name="T6" fmla="*/ 0 w 280"/>
                <a:gd name="T7" fmla="*/ 156 h 156"/>
                <a:gd name="T8" fmla="*/ 280 w 280"/>
                <a:gd name="T9" fmla="*/ 156 h 156"/>
                <a:gd name="T10" fmla="*/ 280 w 280"/>
                <a:gd name="T11" fmla="*/ 120 h 156"/>
              </a:gdLst>
              <a:ahLst/>
              <a:cxnLst>
                <a:cxn ang="0">
                  <a:pos x="T0" y="T1"/>
                </a:cxn>
                <a:cxn ang="0">
                  <a:pos x="T2" y="T3"/>
                </a:cxn>
                <a:cxn ang="0">
                  <a:pos x="T4" y="T5"/>
                </a:cxn>
                <a:cxn ang="0">
                  <a:pos x="T6" y="T7"/>
                </a:cxn>
                <a:cxn ang="0">
                  <a:pos x="T8" y="T9"/>
                </a:cxn>
                <a:cxn ang="0">
                  <a:pos x="T10" y="T11"/>
                </a:cxn>
              </a:cxnLst>
              <a:rect l="0" t="0" r="r" b="b"/>
              <a:pathLst>
                <a:path w="280" h="156">
                  <a:moveTo>
                    <a:pt x="280" y="120"/>
                  </a:moveTo>
                  <a:lnTo>
                    <a:pt x="159" y="0"/>
                  </a:lnTo>
                  <a:lnTo>
                    <a:pt x="0" y="0"/>
                  </a:lnTo>
                  <a:lnTo>
                    <a:pt x="0" y="156"/>
                  </a:lnTo>
                  <a:lnTo>
                    <a:pt x="280" y="156"/>
                  </a:lnTo>
                  <a:lnTo>
                    <a:pt x="280" y="120"/>
                  </a:lnTo>
                  <a:close/>
                </a:path>
              </a:pathLst>
            </a:custGeom>
            <a:solidFill>
              <a:srgbClr val="0041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0" name="Freeform 35"/>
            <p:cNvSpPr>
              <a:spLocks/>
            </p:cNvSpPr>
            <p:nvPr/>
          </p:nvSpPr>
          <p:spPr bwMode="auto">
            <a:xfrm>
              <a:off x="8562975" y="6526213"/>
              <a:ext cx="444500" cy="247650"/>
            </a:xfrm>
            <a:custGeom>
              <a:avLst/>
              <a:gdLst>
                <a:gd name="T0" fmla="*/ 280 w 280"/>
                <a:gd name="T1" fmla="*/ 120 h 156"/>
                <a:gd name="T2" fmla="*/ 159 w 280"/>
                <a:gd name="T3" fmla="*/ 0 h 156"/>
                <a:gd name="T4" fmla="*/ 0 w 280"/>
                <a:gd name="T5" fmla="*/ 0 h 156"/>
                <a:gd name="T6" fmla="*/ 0 w 280"/>
                <a:gd name="T7" fmla="*/ 156 h 156"/>
                <a:gd name="T8" fmla="*/ 280 w 280"/>
                <a:gd name="T9" fmla="*/ 156 h 156"/>
                <a:gd name="T10" fmla="*/ 280 w 280"/>
                <a:gd name="T11" fmla="*/ 120 h 156"/>
              </a:gdLst>
              <a:ahLst/>
              <a:cxnLst>
                <a:cxn ang="0">
                  <a:pos x="T0" y="T1"/>
                </a:cxn>
                <a:cxn ang="0">
                  <a:pos x="T2" y="T3"/>
                </a:cxn>
                <a:cxn ang="0">
                  <a:pos x="T4" y="T5"/>
                </a:cxn>
                <a:cxn ang="0">
                  <a:pos x="T6" y="T7"/>
                </a:cxn>
                <a:cxn ang="0">
                  <a:pos x="T8" y="T9"/>
                </a:cxn>
                <a:cxn ang="0">
                  <a:pos x="T10" y="T11"/>
                </a:cxn>
              </a:cxnLst>
              <a:rect l="0" t="0" r="r" b="b"/>
              <a:pathLst>
                <a:path w="280" h="156">
                  <a:moveTo>
                    <a:pt x="280" y="120"/>
                  </a:moveTo>
                  <a:lnTo>
                    <a:pt x="159" y="0"/>
                  </a:lnTo>
                  <a:lnTo>
                    <a:pt x="0" y="0"/>
                  </a:lnTo>
                  <a:lnTo>
                    <a:pt x="0" y="156"/>
                  </a:lnTo>
                  <a:lnTo>
                    <a:pt x="280" y="156"/>
                  </a:lnTo>
                  <a:lnTo>
                    <a:pt x="280" y="1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1" name="Rectangle 36"/>
            <p:cNvSpPr>
              <a:spLocks noChangeArrowheads="1"/>
            </p:cNvSpPr>
            <p:nvPr/>
          </p:nvSpPr>
          <p:spPr bwMode="auto">
            <a:xfrm>
              <a:off x="9136063" y="5461000"/>
              <a:ext cx="252413" cy="1065212"/>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2" name="Rectangle 37"/>
            <p:cNvSpPr>
              <a:spLocks noChangeArrowheads="1"/>
            </p:cNvSpPr>
            <p:nvPr/>
          </p:nvSpPr>
          <p:spPr bwMode="auto">
            <a:xfrm>
              <a:off x="9136063" y="5461000"/>
              <a:ext cx="252413" cy="106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3" name="Rectangle 38"/>
            <p:cNvSpPr>
              <a:spLocks noChangeArrowheads="1"/>
            </p:cNvSpPr>
            <p:nvPr/>
          </p:nvSpPr>
          <p:spPr bwMode="auto">
            <a:xfrm>
              <a:off x="8562975" y="5416550"/>
              <a:ext cx="249238" cy="1109662"/>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4" name="Rectangle 39"/>
            <p:cNvSpPr>
              <a:spLocks noChangeArrowheads="1"/>
            </p:cNvSpPr>
            <p:nvPr/>
          </p:nvSpPr>
          <p:spPr bwMode="auto">
            <a:xfrm>
              <a:off x="8562975" y="5416550"/>
              <a:ext cx="249238" cy="1109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5" name="Rectangle 40"/>
            <p:cNvSpPr>
              <a:spLocks noChangeArrowheads="1"/>
            </p:cNvSpPr>
            <p:nvPr/>
          </p:nvSpPr>
          <p:spPr bwMode="auto">
            <a:xfrm>
              <a:off x="8299450" y="5419725"/>
              <a:ext cx="1089025" cy="249237"/>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6" name="Rectangle 41"/>
            <p:cNvSpPr>
              <a:spLocks noChangeArrowheads="1"/>
            </p:cNvSpPr>
            <p:nvPr/>
          </p:nvSpPr>
          <p:spPr bwMode="auto">
            <a:xfrm>
              <a:off x="8299450" y="5419725"/>
              <a:ext cx="1089025" cy="24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7" name="Freeform 42"/>
            <p:cNvSpPr>
              <a:spLocks/>
            </p:cNvSpPr>
            <p:nvPr/>
          </p:nvSpPr>
          <p:spPr bwMode="auto">
            <a:xfrm>
              <a:off x="8183563" y="1798638"/>
              <a:ext cx="628650" cy="376237"/>
            </a:xfrm>
            <a:custGeom>
              <a:avLst/>
              <a:gdLst>
                <a:gd name="T0" fmla="*/ 218 w 242"/>
                <a:gd name="T1" fmla="*/ 72 h 145"/>
                <a:gd name="T2" fmla="*/ 178 w 242"/>
                <a:gd name="T3" fmla="*/ 41 h 145"/>
                <a:gd name="T4" fmla="*/ 178 w 242"/>
                <a:gd name="T5" fmla="*/ 41 h 145"/>
                <a:gd name="T6" fmla="*/ 178 w 242"/>
                <a:gd name="T7" fmla="*/ 41 h 145"/>
                <a:gd name="T8" fmla="*/ 137 w 242"/>
                <a:gd name="T9" fmla="*/ 0 h 145"/>
                <a:gd name="T10" fmla="*/ 100 w 242"/>
                <a:gd name="T11" fmla="*/ 21 h 145"/>
                <a:gd name="T12" fmla="*/ 87 w 242"/>
                <a:gd name="T13" fmla="*/ 19 h 145"/>
                <a:gd name="T14" fmla="*/ 49 w 242"/>
                <a:gd name="T15" fmla="*/ 58 h 145"/>
                <a:gd name="T16" fmla="*/ 49 w 242"/>
                <a:gd name="T17" fmla="*/ 58 h 145"/>
                <a:gd name="T18" fmla="*/ 44 w 242"/>
                <a:gd name="T19" fmla="*/ 58 h 145"/>
                <a:gd name="T20" fmla="*/ 0 w 242"/>
                <a:gd name="T21" fmla="*/ 101 h 145"/>
                <a:gd name="T22" fmla="*/ 44 w 242"/>
                <a:gd name="T23" fmla="*/ 145 h 145"/>
                <a:gd name="T24" fmla="*/ 204 w 242"/>
                <a:gd name="T25" fmla="*/ 145 h 145"/>
                <a:gd name="T26" fmla="*/ 242 w 242"/>
                <a:gd name="T27" fmla="*/ 107 h 145"/>
                <a:gd name="T28" fmla="*/ 218 w 242"/>
                <a:gd name="T29" fmla="*/ 7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2" h="145">
                  <a:moveTo>
                    <a:pt x="218" y="72"/>
                  </a:moveTo>
                  <a:cubicBezTo>
                    <a:pt x="213" y="54"/>
                    <a:pt x="197" y="41"/>
                    <a:pt x="178" y="41"/>
                  </a:cubicBezTo>
                  <a:cubicBezTo>
                    <a:pt x="178" y="41"/>
                    <a:pt x="178" y="41"/>
                    <a:pt x="178" y="41"/>
                  </a:cubicBezTo>
                  <a:cubicBezTo>
                    <a:pt x="178" y="41"/>
                    <a:pt x="178" y="41"/>
                    <a:pt x="178" y="41"/>
                  </a:cubicBezTo>
                  <a:cubicBezTo>
                    <a:pt x="178" y="18"/>
                    <a:pt x="159" y="0"/>
                    <a:pt x="137" y="0"/>
                  </a:cubicBezTo>
                  <a:cubicBezTo>
                    <a:pt x="121" y="0"/>
                    <a:pt x="107" y="8"/>
                    <a:pt x="100" y="21"/>
                  </a:cubicBezTo>
                  <a:cubicBezTo>
                    <a:pt x="96" y="20"/>
                    <a:pt x="92" y="19"/>
                    <a:pt x="87" y="19"/>
                  </a:cubicBezTo>
                  <a:cubicBezTo>
                    <a:pt x="66" y="19"/>
                    <a:pt x="49" y="36"/>
                    <a:pt x="49" y="58"/>
                  </a:cubicBezTo>
                  <a:cubicBezTo>
                    <a:pt x="49" y="58"/>
                    <a:pt x="49" y="58"/>
                    <a:pt x="49" y="58"/>
                  </a:cubicBezTo>
                  <a:cubicBezTo>
                    <a:pt x="47" y="58"/>
                    <a:pt x="45" y="58"/>
                    <a:pt x="44" y="58"/>
                  </a:cubicBezTo>
                  <a:cubicBezTo>
                    <a:pt x="19" y="58"/>
                    <a:pt x="0" y="77"/>
                    <a:pt x="0" y="101"/>
                  </a:cubicBezTo>
                  <a:cubicBezTo>
                    <a:pt x="0" y="125"/>
                    <a:pt x="19" y="145"/>
                    <a:pt x="44" y="145"/>
                  </a:cubicBezTo>
                  <a:cubicBezTo>
                    <a:pt x="204" y="145"/>
                    <a:pt x="204" y="145"/>
                    <a:pt x="204" y="145"/>
                  </a:cubicBezTo>
                  <a:cubicBezTo>
                    <a:pt x="225" y="145"/>
                    <a:pt x="242" y="128"/>
                    <a:pt x="242" y="107"/>
                  </a:cubicBezTo>
                  <a:cubicBezTo>
                    <a:pt x="242" y="91"/>
                    <a:pt x="232" y="78"/>
                    <a:pt x="218" y="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8" name="Freeform 43"/>
            <p:cNvSpPr>
              <a:spLocks/>
            </p:cNvSpPr>
            <p:nvPr/>
          </p:nvSpPr>
          <p:spPr bwMode="auto">
            <a:xfrm>
              <a:off x="10671175" y="617538"/>
              <a:ext cx="546100" cy="317500"/>
            </a:xfrm>
            <a:custGeom>
              <a:avLst/>
              <a:gdLst>
                <a:gd name="T0" fmla="*/ 21 w 210"/>
                <a:gd name="T1" fmla="*/ 61 h 122"/>
                <a:gd name="T2" fmla="*/ 56 w 210"/>
                <a:gd name="T3" fmla="*/ 35 h 122"/>
                <a:gd name="T4" fmla="*/ 56 w 210"/>
                <a:gd name="T5" fmla="*/ 35 h 122"/>
                <a:gd name="T6" fmla="*/ 56 w 210"/>
                <a:gd name="T7" fmla="*/ 35 h 122"/>
                <a:gd name="T8" fmla="*/ 91 w 210"/>
                <a:gd name="T9" fmla="*/ 0 h 122"/>
                <a:gd name="T10" fmla="*/ 123 w 210"/>
                <a:gd name="T11" fmla="*/ 18 h 122"/>
                <a:gd name="T12" fmla="*/ 134 w 210"/>
                <a:gd name="T13" fmla="*/ 16 h 122"/>
                <a:gd name="T14" fmla="*/ 167 w 210"/>
                <a:gd name="T15" fmla="*/ 49 h 122"/>
                <a:gd name="T16" fmla="*/ 167 w 210"/>
                <a:gd name="T17" fmla="*/ 49 h 122"/>
                <a:gd name="T18" fmla="*/ 172 w 210"/>
                <a:gd name="T19" fmla="*/ 49 h 122"/>
                <a:gd name="T20" fmla="*/ 210 w 210"/>
                <a:gd name="T21" fmla="*/ 85 h 122"/>
                <a:gd name="T22" fmla="*/ 172 w 210"/>
                <a:gd name="T23" fmla="*/ 122 h 122"/>
                <a:gd name="T24" fmla="*/ 33 w 210"/>
                <a:gd name="T25" fmla="*/ 122 h 122"/>
                <a:gd name="T26" fmla="*/ 0 w 210"/>
                <a:gd name="T27" fmla="*/ 90 h 122"/>
                <a:gd name="T28" fmla="*/ 21 w 210"/>
                <a:gd name="T29" fmla="*/ 6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0" h="122">
                  <a:moveTo>
                    <a:pt x="21" y="61"/>
                  </a:moveTo>
                  <a:cubicBezTo>
                    <a:pt x="25" y="46"/>
                    <a:pt x="39" y="35"/>
                    <a:pt x="56" y="35"/>
                  </a:cubicBezTo>
                  <a:cubicBezTo>
                    <a:pt x="56" y="35"/>
                    <a:pt x="56" y="35"/>
                    <a:pt x="56" y="35"/>
                  </a:cubicBezTo>
                  <a:cubicBezTo>
                    <a:pt x="56" y="35"/>
                    <a:pt x="56" y="35"/>
                    <a:pt x="56" y="35"/>
                  </a:cubicBezTo>
                  <a:cubicBezTo>
                    <a:pt x="56" y="16"/>
                    <a:pt x="72" y="0"/>
                    <a:pt x="91" y="0"/>
                  </a:cubicBezTo>
                  <a:cubicBezTo>
                    <a:pt x="105" y="0"/>
                    <a:pt x="117" y="8"/>
                    <a:pt x="123" y="18"/>
                  </a:cubicBezTo>
                  <a:cubicBezTo>
                    <a:pt x="126" y="17"/>
                    <a:pt x="130" y="16"/>
                    <a:pt x="134" y="16"/>
                  </a:cubicBezTo>
                  <a:cubicBezTo>
                    <a:pt x="152" y="16"/>
                    <a:pt x="167" y="31"/>
                    <a:pt x="167" y="49"/>
                  </a:cubicBezTo>
                  <a:cubicBezTo>
                    <a:pt x="167" y="49"/>
                    <a:pt x="167" y="49"/>
                    <a:pt x="167" y="49"/>
                  </a:cubicBezTo>
                  <a:cubicBezTo>
                    <a:pt x="169" y="49"/>
                    <a:pt x="170" y="49"/>
                    <a:pt x="172" y="49"/>
                  </a:cubicBezTo>
                  <a:cubicBezTo>
                    <a:pt x="193" y="49"/>
                    <a:pt x="210" y="65"/>
                    <a:pt x="210" y="85"/>
                  </a:cubicBezTo>
                  <a:cubicBezTo>
                    <a:pt x="210" y="106"/>
                    <a:pt x="193" y="122"/>
                    <a:pt x="172" y="122"/>
                  </a:cubicBezTo>
                  <a:cubicBezTo>
                    <a:pt x="33" y="122"/>
                    <a:pt x="33" y="122"/>
                    <a:pt x="33" y="122"/>
                  </a:cubicBezTo>
                  <a:cubicBezTo>
                    <a:pt x="15" y="122"/>
                    <a:pt x="0" y="108"/>
                    <a:pt x="0" y="90"/>
                  </a:cubicBezTo>
                  <a:cubicBezTo>
                    <a:pt x="0" y="77"/>
                    <a:pt x="9" y="65"/>
                    <a:pt x="21" y="6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49" name="Freeform 44"/>
            <p:cNvSpPr>
              <a:spLocks/>
            </p:cNvSpPr>
            <p:nvPr/>
          </p:nvSpPr>
          <p:spPr bwMode="auto">
            <a:xfrm>
              <a:off x="9077325" y="4816475"/>
              <a:ext cx="217488" cy="212725"/>
            </a:xfrm>
            <a:custGeom>
              <a:avLst/>
              <a:gdLst>
                <a:gd name="T0" fmla="*/ 29 w 83"/>
                <a:gd name="T1" fmla="*/ 72 h 82"/>
                <a:gd name="T2" fmla="*/ 30 w 83"/>
                <a:gd name="T3" fmla="*/ 73 h 82"/>
                <a:gd name="T4" fmla="*/ 74 w 83"/>
                <a:gd name="T5" fmla="*/ 62 h 82"/>
                <a:gd name="T6" fmla="*/ 63 w 83"/>
                <a:gd name="T7" fmla="*/ 18 h 82"/>
                <a:gd name="T8" fmla="*/ 62 w 83"/>
                <a:gd name="T9" fmla="*/ 17 h 82"/>
                <a:gd name="T10" fmla="*/ 62 w 83"/>
                <a:gd name="T11" fmla="*/ 17 h 82"/>
                <a:gd name="T12" fmla="*/ 33 w 83"/>
                <a:gd name="T13" fmla="*/ 0 h 82"/>
                <a:gd name="T14" fmla="*/ 0 w 83"/>
                <a:gd name="T15" fmla="*/ 55 h 82"/>
                <a:gd name="T16" fmla="*/ 29 w 83"/>
                <a:gd name="T17" fmla="*/ 7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82">
                  <a:moveTo>
                    <a:pt x="29" y="72"/>
                  </a:moveTo>
                  <a:cubicBezTo>
                    <a:pt x="29" y="72"/>
                    <a:pt x="30" y="73"/>
                    <a:pt x="30" y="73"/>
                  </a:cubicBezTo>
                  <a:cubicBezTo>
                    <a:pt x="46" y="82"/>
                    <a:pt x="65" y="77"/>
                    <a:pt x="74" y="62"/>
                  </a:cubicBezTo>
                  <a:cubicBezTo>
                    <a:pt x="83" y="47"/>
                    <a:pt x="78" y="27"/>
                    <a:pt x="63" y="18"/>
                  </a:cubicBezTo>
                  <a:cubicBezTo>
                    <a:pt x="62" y="18"/>
                    <a:pt x="62" y="18"/>
                    <a:pt x="62" y="17"/>
                  </a:cubicBezTo>
                  <a:cubicBezTo>
                    <a:pt x="62" y="17"/>
                    <a:pt x="62" y="17"/>
                    <a:pt x="62" y="17"/>
                  </a:cubicBezTo>
                  <a:cubicBezTo>
                    <a:pt x="33" y="0"/>
                    <a:pt x="33" y="0"/>
                    <a:pt x="33" y="0"/>
                  </a:cubicBezTo>
                  <a:cubicBezTo>
                    <a:pt x="0" y="55"/>
                    <a:pt x="0" y="55"/>
                    <a:pt x="0" y="55"/>
                  </a:cubicBezTo>
                  <a:cubicBezTo>
                    <a:pt x="29" y="72"/>
                    <a:pt x="29" y="72"/>
                    <a:pt x="29" y="72"/>
                  </a:cubicBezTo>
                  <a:close/>
                </a:path>
              </a:pathLst>
            </a:custGeom>
            <a:solidFill>
              <a:srgbClr val="FFF7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0" name="Rectangle 45"/>
            <p:cNvSpPr>
              <a:spLocks noChangeArrowheads="1"/>
            </p:cNvSpPr>
            <p:nvPr/>
          </p:nvSpPr>
          <p:spPr bwMode="auto">
            <a:xfrm>
              <a:off x="7880350" y="4425950"/>
              <a:ext cx="1017588" cy="1398587"/>
            </a:xfrm>
            <a:prstGeom prst="rect">
              <a:avLst/>
            </a:prstGeom>
            <a:solidFill>
              <a:srgbClr val="66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1" name="Rectangle 46"/>
            <p:cNvSpPr>
              <a:spLocks noChangeArrowheads="1"/>
            </p:cNvSpPr>
            <p:nvPr/>
          </p:nvSpPr>
          <p:spPr bwMode="auto">
            <a:xfrm>
              <a:off x="7880350" y="4425950"/>
              <a:ext cx="1017588" cy="1398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2" name="Rectangle 47"/>
            <p:cNvSpPr>
              <a:spLocks noChangeArrowheads="1"/>
            </p:cNvSpPr>
            <p:nvPr/>
          </p:nvSpPr>
          <p:spPr bwMode="auto">
            <a:xfrm>
              <a:off x="7880350" y="5684838"/>
              <a:ext cx="179388" cy="1089025"/>
            </a:xfrm>
            <a:prstGeom prst="rect">
              <a:avLst/>
            </a:prstGeom>
            <a:solidFill>
              <a:srgbClr val="66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3" name="Rectangle 48"/>
            <p:cNvSpPr>
              <a:spLocks noChangeArrowheads="1"/>
            </p:cNvSpPr>
            <p:nvPr/>
          </p:nvSpPr>
          <p:spPr bwMode="auto">
            <a:xfrm>
              <a:off x="7880350" y="5684838"/>
              <a:ext cx="179388" cy="1089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4" name="Freeform 49"/>
            <p:cNvSpPr>
              <a:spLocks/>
            </p:cNvSpPr>
            <p:nvPr/>
          </p:nvSpPr>
          <p:spPr bwMode="auto">
            <a:xfrm>
              <a:off x="9136063" y="6526213"/>
              <a:ext cx="444500" cy="247650"/>
            </a:xfrm>
            <a:custGeom>
              <a:avLst/>
              <a:gdLst>
                <a:gd name="T0" fmla="*/ 280 w 280"/>
                <a:gd name="T1" fmla="*/ 120 h 156"/>
                <a:gd name="T2" fmla="*/ 160 w 280"/>
                <a:gd name="T3" fmla="*/ 0 h 156"/>
                <a:gd name="T4" fmla="*/ 0 w 280"/>
                <a:gd name="T5" fmla="*/ 0 h 156"/>
                <a:gd name="T6" fmla="*/ 0 w 280"/>
                <a:gd name="T7" fmla="*/ 156 h 156"/>
                <a:gd name="T8" fmla="*/ 280 w 280"/>
                <a:gd name="T9" fmla="*/ 156 h 156"/>
                <a:gd name="T10" fmla="*/ 280 w 280"/>
                <a:gd name="T11" fmla="*/ 120 h 156"/>
              </a:gdLst>
              <a:ahLst/>
              <a:cxnLst>
                <a:cxn ang="0">
                  <a:pos x="T0" y="T1"/>
                </a:cxn>
                <a:cxn ang="0">
                  <a:pos x="T2" y="T3"/>
                </a:cxn>
                <a:cxn ang="0">
                  <a:pos x="T4" y="T5"/>
                </a:cxn>
                <a:cxn ang="0">
                  <a:pos x="T6" y="T7"/>
                </a:cxn>
                <a:cxn ang="0">
                  <a:pos x="T8" y="T9"/>
                </a:cxn>
                <a:cxn ang="0">
                  <a:pos x="T10" y="T11"/>
                </a:cxn>
              </a:cxnLst>
              <a:rect l="0" t="0" r="r" b="b"/>
              <a:pathLst>
                <a:path w="280" h="156">
                  <a:moveTo>
                    <a:pt x="280" y="120"/>
                  </a:moveTo>
                  <a:lnTo>
                    <a:pt x="160" y="0"/>
                  </a:lnTo>
                  <a:lnTo>
                    <a:pt x="0" y="0"/>
                  </a:lnTo>
                  <a:lnTo>
                    <a:pt x="0" y="156"/>
                  </a:lnTo>
                  <a:lnTo>
                    <a:pt x="280" y="156"/>
                  </a:lnTo>
                  <a:lnTo>
                    <a:pt x="280" y="120"/>
                  </a:lnTo>
                  <a:close/>
                </a:path>
              </a:pathLst>
            </a:custGeom>
            <a:solidFill>
              <a:srgbClr val="0041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5" name="Freeform 50"/>
            <p:cNvSpPr>
              <a:spLocks/>
            </p:cNvSpPr>
            <p:nvPr/>
          </p:nvSpPr>
          <p:spPr bwMode="auto">
            <a:xfrm>
              <a:off x="9136063" y="6526213"/>
              <a:ext cx="444500" cy="247650"/>
            </a:xfrm>
            <a:custGeom>
              <a:avLst/>
              <a:gdLst>
                <a:gd name="T0" fmla="*/ 280 w 280"/>
                <a:gd name="T1" fmla="*/ 120 h 156"/>
                <a:gd name="T2" fmla="*/ 160 w 280"/>
                <a:gd name="T3" fmla="*/ 0 h 156"/>
                <a:gd name="T4" fmla="*/ 0 w 280"/>
                <a:gd name="T5" fmla="*/ 0 h 156"/>
                <a:gd name="T6" fmla="*/ 0 w 280"/>
                <a:gd name="T7" fmla="*/ 156 h 156"/>
                <a:gd name="T8" fmla="*/ 280 w 280"/>
                <a:gd name="T9" fmla="*/ 156 h 156"/>
                <a:gd name="T10" fmla="*/ 280 w 280"/>
                <a:gd name="T11" fmla="*/ 120 h 156"/>
              </a:gdLst>
              <a:ahLst/>
              <a:cxnLst>
                <a:cxn ang="0">
                  <a:pos x="T0" y="T1"/>
                </a:cxn>
                <a:cxn ang="0">
                  <a:pos x="T2" y="T3"/>
                </a:cxn>
                <a:cxn ang="0">
                  <a:pos x="T4" y="T5"/>
                </a:cxn>
                <a:cxn ang="0">
                  <a:pos x="T6" y="T7"/>
                </a:cxn>
                <a:cxn ang="0">
                  <a:pos x="T8" y="T9"/>
                </a:cxn>
                <a:cxn ang="0">
                  <a:pos x="T10" y="T11"/>
                </a:cxn>
              </a:cxnLst>
              <a:rect l="0" t="0" r="r" b="b"/>
              <a:pathLst>
                <a:path w="280" h="156">
                  <a:moveTo>
                    <a:pt x="280" y="120"/>
                  </a:moveTo>
                  <a:lnTo>
                    <a:pt x="160" y="0"/>
                  </a:lnTo>
                  <a:lnTo>
                    <a:pt x="0" y="0"/>
                  </a:lnTo>
                  <a:lnTo>
                    <a:pt x="0" y="156"/>
                  </a:lnTo>
                  <a:lnTo>
                    <a:pt x="280" y="156"/>
                  </a:lnTo>
                  <a:lnTo>
                    <a:pt x="280" y="1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6" name="Rectangle 51"/>
            <p:cNvSpPr>
              <a:spLocks noChangeArrowheads="1"/>
            </p:cNvSpPr>
            <p:nvPr/>
          </p:nvSpPr>
          <p:spPr bwMode="auto">
            <a:xfrm>
              <a:off x="8721725" y="5684838"/>
              <a:ext cx="176213" cy="1089025"/>
            </a:xfrm>
            <a:prstGeom prst="rect">
              <a:avLst/>
            </a:prstGeom>
            <a:solidFill>
              <a:srgbClr val="66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7" name="Rectangle 52"/>
            <p:cNvSpPr>
              <a:spLocks noChangeArrowheads="1"/>
            </p:cNvSpPr>
            <p:nvPr/>
          </p:nvSpPr>
          <p:spPr bwMode="auto">
            <a:xfrm>
              <a:off x="8721725" y="5684838"/>
              <a:ext cx="176213" cy="1089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8" name="Rectangle 53"/>
            <p:cNvSpPr>
              <a:spLocks noChangeArrowheads="1"/>
            </p:cNvSpPr>
            <p:nvPr/>
          </p:nvSpPr>
          <p:spPr bwMode="auto">
            <a:xfrm>
              <a:off x="8283575" y="5684838"/>
              <a:ext cx="177800" cy="1089025"/>
            </a:xfrm>
            <a:prstGeom prst="rect">
              <a:avLst/>
            </a:prstGeom>
            <a:solidFill>
              <a:srgbClr val="66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59" name="Rectangle 54"/>
            <p:cNvSpPr>
              <a:spLocks noChangeArrowheads="1"/>
            </p:cNvSpPr>
            <p:nvPr/>
          </p:nvSpPr>
          <p:spPr bwMode="auto">
            <a:xfrm>
              <a:off x="8283575" y="5684838"/>
              <a:ext cx="177800" cy="1089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0" name="Rectangle 55"/>
            <p:cNvSpPr>
              <a:spLocks noChangeArrowheads="1"/>
            </p:cNvSpPr>
            <p:nvPr/>
          </p:nvSpPr>
          <p:spPr bwMode="auto">
            <a:xfrm>
              <a:off x="9121775" y="5684838"/>
              <a:ext cx="177800" cy="1089025"/>
            </a:xfrm>
            <a:prstGeom prst="rect">
              <a:avLst/>
            </a:prstGeom>
            <a:solidFill>
              <a:srgbClr val="66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1" name="Rectangle 56"/>
            <p:cNvSpPr>
              <a:spLocks noChangeArrowheads="1"/>
            </p:cNvSpPr>
            <p:nvPr/>
          </p:nvSpPr>
          <p:spPr bwMode="auto">
            <a:xfrm>
              <a:off x="9121775" y="5684838"/>
              <a:ext cx="177800" cy="1089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2" name="Rectangle 57"/>
            <p:cNvSpPr>
              <a:spLocks noChangeArrowheads="1"/>
            </p:cNvSpPr>
            <p:nvPr/>
          </p:nvSpPr>
          <p:spPr bwMode="auto">
            <a:xfrm>
              <a:off x="8604250" y="5664200"/>
              <a:ext cx="695325" cy="160337"/>
            </a:xfrm>
            <a:prstGeom prst="rect">
              <a:avLst/>
            </a:prstGeom>
            <a:solidFill>
              <a:srgbClr val="66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3" name="Rectangle 58"/>
            <p:cNvSpPr>
              <a:spLocks noChangeArrowheads="1"/>
            </p:cNvSpPr>
            <p:nvPr/>
          </p:nvSpPr>
          <p:spPr bwMode="auto">
            <a:xfrm>
              <a:off x="8604250" y="5664200"/>
              <a:ext cx="6953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4" name="Freeform 59"/>
            <p:cNvSpPr>
              <a:spLocks/>
            </p:cNvSpPr>
            <p:nvPr/>
          </p:nvSpPr>
          <p:spPr bwMode="auto">
            <a:xfrm>
              <a:off x="8810625" y="4425950"/>
              <a:ext cx="87313" cy="1238250"/>
            </a:xfrm>
            <a:custGeom>
              <a:avLst/>
              <a:gdLst>
                <a:gd name="T0" fmla="*/ 55 w 55"/>
                <a:gd name="T1" fmla="*/ 0 h 780"/>
                <a:gd name="T2" fmla="*/ 0 w 55"/>
                <a:gd name="T3" fmla="*/ 0 h 780"/>
                <a:gd name="T4" fmla="*/ 0 w 55"/>
                <a:gd name="T5" fmla="*/ 624 h 780"/>
                <a:gd name="T6" fmla="*/ 0 w 55"/>
                <a:gd name="T7" fmla="*/ 780 h 780"/>
                <a:gd name="T8" fmla="*/ 55 w 55"/>
                <a:gd name="T9" fmla="*/ 780 h 780"/>
                <a:gd name="T10" fmla="*/ 55 w 55"/>
                <a:gd name="T11" fmla="*/ 626 h 780"/>
                <a:gd name="T12" fmla="*/ 55 w 55"/>
                <a:gd name="T13" fmla="*/ 0 h 780"/>
              </a:gdLst>
              <a:ahLst/>
              <a:cxnLst>
                <a:cxn ang="0">
                  <a:pos x="T0" y="T1"/>
                </a:cxn>
                <a:cxn ang="0">
                  <a:pos x="T2" y="T3"/>
                </a:cxn>
                <a:cxn ang="0">
                  <a:pos x="T4" y="T5"/>
                </a:cxn>
                <a:cxn ang="0">
                  <a:pos x="T6" y="T7"/>
                </a:cxn>
                <a:cxn ang="0">
                  <a:pos x="T8" y="T9"/>
                </a:cxn>
                <a:cxn ang="0">
                  <a:pos x="T10" y="T11"/>
                </a:cxn>
                <a:cxn ang="0">
                  <a:pos x="T12" y="T13"/>
                </a:cxn>
              </a:cxnLst>
              <a:rect l="0" t="0" r="r" b="b"/>
              <a:pathLst>
                <a:path w="55" h="780">
                  <a:moveTo>
                    <a:pt x="55" y="0"/>
                  </a:moveTo>
                  <a:lnTo>
                    <a:pt x="0" y="0"/>
                  </a:lnTo>
                  <a:lnTo>
                    <a:pt x="0" y="624"/>
                  </a:lnTo>
                  <a:lnTo>
                    <a:pt x="0" y="780"/>
                  </a:lnTo>
                  <a:lnTo>
                    <a:pt x="55" y="780"/>
                  </a:lnTo>
                  <a:lnTo>
                    <a:pt x="55" y="626"/>
                  </a:lnTo>
                  <a:lnTo>
                    <a:pt x="55" y="0"/>
                  </a:lnTo>
                  <a:close/>
                </a:path>
              </a:pathLst>
            </a:custGeom>
            <a:solidFill>
              <a:srgbClr val="5B2D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5" name="Freeform 60"/>
            <p:cNvSpPr>
              <a:spLocks/>
            </p:cNvSpPr>
            <p:nvPr/>
          </p:nvSpPr>
          <p:spPr bwMode="auto">
            <a:xfrm>
              <a:off x="8810625" y="4425950"/>
              <a:ext cx="87313" cy="1238250"/>
            </a:xfrm>
            <a:custGeom>
              <a:avLst/>
              <a:gdLst>
                <a:gd name="T0" fmla="*/ 55 w 55"/>
                <a:gd name="T1" fmla="*/ 0 h 780"/>
                <a:gd name="T2" fmla="*/ 0 w 55"/>
                <a:gd name="T3" fmla="*/ 0 h 780"/>
                <a:gd name="T4" fmla="*/ 0 w 55"/>
                <a:gd name="T5" fmla="*/ 624 h 780"/>
                <a:gd name="T6" fmla="*/ 0 w 55"/>
                <a:gd name="T7" fmla="*/ 780 h 780"/>
                <a:gd name="T8" fmla="*/ 55 w 55"/>
                <a:gd name="T9" fmla="*/ 780 h 780"/>
                <a:gd name="T10" fmla="*/ 55 w 55"/>
                <a:gd name="T11" fmla="*/ 626 h 780"/>
                <a:gd name="T12" fmla="*/ 55 w 55"/>
                <a:gd name="T13" fmla="*/ 0 h 780"/>
              </a:gdLst>
              <a:ahLst/>
              <a:cxnLst>
                <a:cxn ang="0">
                  <a:pos x="T0" y="T1"/>
                </a:cxn>
                <a:cxn ang="0">
                  <a:pos x="T2" y="T3"/>
                </a:cxn>
                <a:cxn ang="0">
                  <a:pos x="T4" y="T5"/>
                </a:cxn>
                <a:cxn ang="0">
                  <a:pos x="T6" y="T7"/>
                </a:cxn>
                <a:cxn ang="0">
                  <a:pos x="T8" y="T9"/>
                </a:cxn>
                <a:cxn ang="0">
                  <a:pos x="T10" y="T11"/>
                </a:cxn>
                <a:cxn ang="0">
                  <a:pos x="T12" y="T13"/>
                </a:cxn>
              </a:cxnLst>
              <a:rect l="0" t="0" r="r" b="b"/>
              <a:pathLst>
                <a:path w="55" h="780">
                  <a:moveTo>
                    <a:pt x="55" y="0"/>
                  </a:moveTo>
                  <a:lnTo>
                    <a:pt x="0" y="0"/>
                  </a:lnTo>
                  <a:lnTo>
                    <a:pt x="0" y="624"/>
                  </a:lnTo>
                  <a:lnTo>
                    <a:pt x="0" y="780"/>
                  </a:lnTo>
                  <a:lnTo>
                    <a:pt x="55" y="780"/>
                  </a:lnTo>
                  <a:lnTo>
                    <a:pt x="55" y="626"/>
                  </a:lnTo>
                  <a:lnTo>
                    <a:pt x="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6" name="Freeform 61"/>
            <p:cNvSpPr>
              <a:spLocks/>
            </p:cNvSpPr>
            <p:nvPr/>
          </p:nvSpPr>
          <p:spPr bwMode="auto">
            <a:xfrm>
              <a:off x="8810625" y="5824538"/>
              <a:ext cx="87313" cy="949325"/>
            </a:xfrm>
            <a:custGeom>
              <a:avLst/>
              <a:gdLst>
                <a:gd name="T0" fmla="*/ 55 w 55"/>
                <a:gd name="T1" fmla="*/ 0 h 598"/>
                <a:gd name="T2" fmla="*/ 0 w 55"/>
                <a:gd name="T3" fmla="*/ 0 h 598"/>
                <a:gd name="T4" fmla="*/ 0 w 55"/>
                <a:gd name="T5" fmla="*/ 598 h 598"/>
                <a:gd name="T6" fmla="*/ 55 w 55"/>
                <a:gd name="T7" fmla="*/ 598 h 598"/>
                <a:gd name="T8" fmla="*/ 55 w 55"/>
                <a:gd name="T9" fmla="*/ 495 h 598"/>
                <a:gd name="T10" fmla="*/ 55 w 55"/>
                <a:gd name="T11" fmla="*/ 464 h 598"/>
                <a:gd name="T12" fmla="*/ 55 w 55"/>
                <a:gd name="T13" fmla="*/ 0 h 598"/>
              </a:gdLst>
              <a:ahLst/>
              <a:cxnLst>
                <a:cxn ang="0">
                  <a:pos x="T0" y="T1"/>
                </a:cxn>
                <a:cxn ang="0">
                  <a:pos x="T2" y="T3"/>
                </a:cxn>
                <a:cxn ang="0">
                  <a:pos x="T4" y="T5"/>
                </a:cxn>
                <a:cxn ang="0">
                  <a:pos x="T6" y="T7"/>
                </a:cxn>
                <a:cxn ang="0">
                  <a:pos x="T8" y="T9"/>
                </a:cxn>
                <a:cxn ang="0">
                  <a:pos x="T10" y="T11"/>
                </a:cxn>
                <a:cxn ang="0">
                  <a:pos x="T12" y="T13"/>
                </a:cxn>
              </a:cxnLst>
              <a:rect l="0" t="0" r="r" b="b"/>
              <a:pathLst>
                <a:path w="55" h="598">
                  <a:moveTo>
                    <a:pt x="55" y="0"/>
                  </a:moveTo>
                  <a:lnTo>
                    <a:pt x="0" y="0"/>
                  </a:lnTo>
                  <a:lnTo>
                    <a:pt x="0" y="598"/>
                  </a:lnTo>
                  <a:lnTo>
                    <a:pt x="55" y="598"/>
                  </a:lnTo>
                  <a:lnTo>
                    <a:pt x="55" y="495"/>
                  </a:lnTo>
                  <a:lnTo>
                    <a:pt x="55" y="464"/>
                  </a:lnTo>
                  <a:lnTo>
                    <a:pt x="55" y="0"/>
                  </a:lnTo>
                  <a:close/>
                </a:path>
              </a:pathLst>
            </a:custGeom>
            <a:solidFill>
              <a:srgbClr val="5B2D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7" name="Freeform 62"/>
            <p:cNvSpPr>
              <a:spLocks/>
            </p:cNvSpPr>
            <p:nvPr/>
          </p:nvSpPr>
          <p:spPr bwMode="auto">
            <a:xfrm>
              <a:off x="8810625" y="5824538"/>
              <a:ext cx="87313" cy="949325"/>
            </a:xfrm>
            <a:custGeom>
              <a:avLst/>
              <a:gdLst>
                <a:gd name="T0" fmla="*/ 55 w 55"/>
                <a:gd name="T1" fmla="*/ 0 h 598"/>
                <a:gd name="T2" fmla="*/ 0 w 55"/>
                <a:gd name="T3" fmla="*/ 0 h 598"/>
                <a:gd name="T4" fmla="*/ 0 w 55"/>
                <a:gd name="T5" fmla="*/ 598 h 598"/>
                <a:gd name="T6" fmla="*/ 55 w 55"/>
                <a:gd name="T7" fmla="*/ 598 h 598"/>
                <a:gd name="T8" fmla="*/ 55 w 55"/>
                <a:gd name="T9" fmla="*/ 495 h 598"/>
                <a:gd name="T10" fmla="*/ 55 w 55"/>
                <a:gd name="T11" fmla="*/ 464 h 598"/>
                <a:gd name="T12" fmla="*/ 55 w 55"/>
                <a:gd name="T13" fmla="*/ 0 h 598"/>
              </a:gdLst>
              <a:ahLst/>
              <a:cxnLst>
                <a:cxn ang="0">
                  <a:pos x="T0" y="T1"/>
                </a:cxn>
                <a:cxn ang="0">
                  <a:pos x="T2" y="T3"/>
                </a:cxn>
                <a:cxn ang="0">
                  <a:pos x="T4" y="T5"/>
                </a:cxn>
                <a:cxn ang="0">
                  <a:pos x="T6" y="T7"/>
                </a:cxn>
                <a:cxn ang="0">
                  <a:pos x="T8" y="T9"/>
                </a:cxn>
                <a:cxn ang="0">
                  <a:pos x="T10" y="T11"/>
                </a:cxn>
                <a:cxn ang="0">
                  <a:pos x="T12" y="T13"/>
                </a:cxn>
              </a:cxnLst>
              <a:rect l="0" t="0" r="r" b="b"/>
              <a:pathLst>
                <a:path w="55" h="598">
                  <a:moveTo>
                    <a:pt x="55" y="0"/>
                  </a:moveTo>
                  <a:lnTo>
                    <a:pt x="0" y="0"/>
                  </a:lnTo>
                  <a:lnTo>
                    <a:pt x="0" y="598"/>
                  </a:lnTo>
                  <a:lnTo>
                    <a:pt x="55" y="598"/>
                  </a:lnTo>
                  <a:lnTo>
                    <a:pt x="55" y="495"/>
                  </a:lnTo>
                  <a:lnTo>
                    <a:pt x="55" y="464"/>
                  </a:lnTo>
                  <a:lnTo>
                    <a:pt x="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8" name="Freeform 63"/>
            <p:cNvSpPr>
              <a:spLocks/>
            </p:cNvSpPr>
            <p:nvPr/>
          </p:nvSpPr>
          <p:spPr bwMode="auto">
            <a:xfrm>
              <a:off x="8810625" y="5664200"/>
              <a:ext cx="87313" cy="160337"/>
            </a:xfrm>
            <a:custGeom>
              <a:avLst/>
              <a:gdLst>
                <a:gd name="T0" fmla="*/ 55 w 55"/>
                <a:gd name="T1" fmla="*/ 0 h 101"/>
                <a:gd name="T2" fmla="*/ 55 w 55"/>
                <a:gd name="T3" fmla="*/ 0 h 101"/>
                <a:gd name="T4" fmla="*/ 0 w 55"/>
                <a:gd name="T5" fmla="*/ 0 h 101"/>
                <a:gd name="T6" fmla="*/ 0 w 55"/>
                <a:gd name="T7" fmla="*/ 101 h 101"/>
                <a:gd name="T8" fmla="*/ 55 w 55"/>
                <a:gd name="T9" fmla="*/ 101 h 101"/>
                <a:gd name="T10" fmla="*/ 55 w 55"/>
                <a:gd name="T11" fmla="*/ 0 h 101"/>
              </a:gdLst>
              <a:ahLst/>
              <a:cxnLst>
                <a:cxn ang="0">
                  <a:pos x="T0" y="T1"/>
                </a:cxn>
                <a:cxn ang="0">
                  <a:pos x="T2" y="T3"/>
                </a:cxn>
                <a:cxn ang="0">
                  <a:pos x="T4" y="T5"/>
                </a:cxn>
                <a:cxn ang="0">
                  <a:pos x="T6" y="T7"/>
                </a:cxn>
                <a:cxn ang="0">
                  <a:pos x="T8" y="T9"/>
                </a:cxn>
                <a:cxn ang="0">
                  <a:pos x="T10" y="T11"/>
                </a:cxn>
              </a:cxnLst>
              <a:rect l="0" t="0" r="r" b="b"/>
              <a:pathLst>
                <a:path w="55" h="101">
                  <a:moveTo>
                    <a:pt x="55" y="0"/>
                  </a:moveTo>
                  <a:lnTo>
                    <a:pt x="55" y="0"/>
                  </a:lnTo>
                  <a:lnTo>
                    <a:pt x="0" y="0"/>
                  </a:lnTo>
                  <a:lnTo>
                    <a:pt x="0" y="101"/>
                  </a:lnTo>
                  <a:lnTo>
                    <a:pt x="55" y="101"/>
                  </a:lnTo>
                  <a:lnTo>
                    <a:pt x="55" y="0"/>
                  </a:lnTo>
                  <a:close/>
                </a:path>
              </a:pathLst>
            </a:custGeom>
            <a:solidFill>
              <a:srgbClr val="5B2D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69" name="Freeform 64"/>
            <p:cNvSpPr>
              <a:spLocks/>
            </p:cNvSpPr>
            <p:nvPr/>
          </p:nvSpPr>
          <p:spPr bwMode="auto">
            <a:xfrm>
              <a:off x="8810625" y="5664200"/>
              <a:ext cx="87313" cy="160337"/>
            </a:xfrm>
            <a:custGeom>
              <a:avLst/>
              <a:gdLst>
                <a:gd name="T0" fmla="*/ 55 w 55"/>
                <a:gd name="T1" fmla="*/ 0 h 101"/>
                <a:gd name="T2" fmla="*/ 55 w 55"/>
                <a:gd name="T3" fmla="*/ 0 h 101"/>
                <a:gd name="T4" fmla="*/ 0 w 55"/>
                <a:gd name="T5" fmla="*/ 0 h 101"/>
                <a:gd name="T6" fmla="*/ 0 w 55"/>
                <a:gd name="T7" fmla="*/ 101 h 101"/>
                <a:gd name="T8" fmla="*/ 55 w 55"/>
                <a:gd name="T9" fmla="*/ 101 h 101"/>
                <a:gd name="T10" fmla="*/ 55 w 55"/>
                <a:gd name="T11" fmla="*/ 0 h 101"/>
              </a:gdLst>
              <a:ahLst/>
              <a:cxnLst>
                <a:cxn ang="0">
                  <a:pos x="T0" y="T1"/>
                </a:cxn>
                <a:cxn ang="0">
                  <a:pos x="T2" y="T3"/>
                </a:cxn>
                <a:cxn ang="0">
                  <a:pos x="T4" y="T5"/>
                </a:cxn>
                <a:cxn ang="0">
                  <a:pos x="T6" y="T7"/>
                </a:cxn>
                <a:cxn ang="0">
                  <a:pos x="T8" y="T9"/>
                </a:cxn>
                <a:cxn ang="0">
                  <a:pos x="T10" y="T11"/>
                </a:cxn>
              </a:cxnLst>
              <a:rect l="0" t="0" r="r" b="b"/>
              <a:pathLst>
                <a:path w="55" h="101">
                  <a:moveTo>
                    <a:pt x="55" y="0"/>
                  </a:moveTo>
                  <a:lnTo>
                    <a:pt x="55" y="0"/>
                  </a:lnTo>
                  <a:lnTo>
                    <a:pt x="0" y="0"/>
                  </a:lnTo>
                  <a:lnTo>
                    <a:pt x="0" y="101"/>
                  </a:lnTo>
                  <a:lnTo>
                    <a:pt x="55" y="101"/>
                  </a:lnTo>
                  <a:lnTo>
                    <a:pt x="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70" name="Rectangle 65"/>
            <p:cNvSpPr>
              <a:spLocks noChangeArrowheads="1"/>
            </p:cNvSpPr>
            <p:nvPr/>
          </p:nvSpPr>
          <p:spPr bwMode="auto">
            <a:xfrm>
              <a:off x="9121775" y="5824538"/>
              <a:ext cx="88900" cy="949325"/>
            </a:xfrm>
            <a:prstGeom prst="rect">
              <a:avLst/>
            </a:prstGeom>
            <a:solidFill>
              <a:srgbClr val="5B2D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71" name="Rectangle 66"/>
            <p:cNvSpPr>
              <a:spLocks noChangeArrowheads="1"/>
            </p:cNvSpPr>
            <p:nvPr/>
          </p:nvSpPr>
          <p:spPr bwMode="auto">
            <a:xfrm>
              <a:off x="9121775" y="5824538"/>
              <a:ext cx="88900"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72" name="Rectangle 67"/>
            <p:cNvSpPr>
              <a:spLocks noChangeArrowheads="1"/>
            </p:cNvSpPr>
            <p:nvPr/>
          </p:nvSpPr>
          <p:spPr bwMode="auto">
            <a:xfrm>
              <a:off x="9002713" y="5018088"/>
              <a:ext cx="1012825" cy="120650"/>
            </a:xfrm>
            <a:prstGeom prst="rect">
              <a:avLst/>
            </a:prstGeom>
            <a:solidFill>
              <a:srgbClr val="00AE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73" name="Rectangle 68"/>
            <p:cNvSpPr>
              <a:spLocks noChangeArrowheads="1"/>
            </p:cNvSpPr>
            <p:nvPr/>
          </p:nvSpPr>
          <p:spPr bwMode="auto">
            <a:xfrm>
              <a:off x="9002713" y="5018088"/>
              <a:ext cx="1012825" cy="120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74" name="Rectangle 69"/>
            <p:cNvSpPr>
              <a:spLocks noChangeArrowheads="1"/>
            </p:cNvSpPr>
            <p:nvPr/>
          </p:nvSpPr>
          <p:spPr bwMode="auto">
            <a:xfrm>
              <a:off x="9585325" y="5018088"/>
              <a:ext cx="430213" cy="120650"/>
            </a:xfrm>
            <a:prstGeom prst="rect">
              <a:avLst/>
            </a:prstGeom>
            <a:solidFill>
              <a:srgbClr val="0090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75" name="Rectangle 70"/>
            <p:cNvSpPr>
              <a:spLocks noChangeArrowheads="1"/>
            </p:cNvSpPr>
            <p:nvPr/>
          </p:nvSpPr>
          <p:spPr bwMode="auto">
            <a:xfrm>
              <a:off x="9585325" y="5018088"/>
              <a:ext cx="430213" cy="120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76" name="Freeform 71"/>
            <p:cNvSpPr>
              <a:spLocks/>
            </p:cNvSpPr>
            <p:nvPr/>
          </p:nvSpPr>
          <p:spPr bwMode="auto">
            <a:xfrm>
              <a:off x="7880350" y="4816475"/>
              <a:ext cx="930275" cy="1008062"/>
            </a:xfrm>
            <a:custGeom>
              <a:avLst/>
              <a:gdLst>
                <a:gd name="T0" fmla="*/ 0 w 586"/>
                <a:gd name="T1" fmla="*/ 0 h 635"/>
                <a:gd name="T2" fmla="*/ 0 w 586"/>
                <a:gd name="T3" fmla="*/ 547 h 635"/>
                <a:gd name="T4" fmla="*/ 113 w 586"/>
                <a:gd name="T5" fmla="*/ 547 h 635"/>
                <a:gd name="T6" fmla="*/ 113 w 586"/>
                <a:gd name="T7" fmla="*/ 635 h 635"/>
                <a:gd name="T8" fmla="*/ 254 w 586"/>
                <a:gd name="T9" fmla="*/ 635 h 635"/>
                <a:gd name="T10" fmla="*/ 254 w 586"/>
                <a:gd name="T11" fmla="*/ 547 h 635"/>
                <a:gd name="T12" fmla="*/ 366 w 586"/>
                <a:gd name="T13" fmla="*/ 547 h 635"/>
                <a:gd name="T14" fmla="*/ 366 w 586"/>
                <a:gd name="T15" fmla="*/ 635 h 635"/>
                <a:gd name="T16" fmla="*/ 456 w 586"/>
                <a:gd name="T17" fmla="*/ 635 h 635"/>
                <a:gd name="T18" fmla="*/ 456 w 586"/>
                <a:gd name="T19" fmla="*/ 534 h 635"/>
                <a:gd name="T20" fmla="*/ 586 w 586"/>
                <a:gd name="T21" fmla="*/ 534 h 635"/>
                <a:gd name="T22" fmla="*/ 586 w 586"/>
                <a:gd name="T23" fmla="*/ 378 h 635"/>
                <a:gd name="T24" fmla="*/ 0 w 586"/>
                <a:gd name="T25" fmla="*/ 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6" h="635">
                  <a:moveTo>
                    <a:pt x="0" y="0"/>
                  </a:moveTo>
                  <a:lnTo>
                    <a:pt x="0" y="547"/>
                  </a:lnTo>
                  <a:lnTo>
                    <a:pt x="113" y="547"/>
                  </a:lnTo>
                  <a:lnTo>
                    <a:pt x="113" y="635"/>
                  </a:lnTo>
                  <a:lnTo>
                    <a:pt x="254" y="635"/>
                  </a:lnTo>
                  <a:lnTo>
                    <a:pt x="254" y="547"/>
                  </a:lnTo>
                  <a:lnTo>
                    <a:pt x="366" y="547"/>
                  </a:lnTo>
                  <a:lnTo>
                    <a:pt x="366" y="635"/>
                  </a:lnTo>
                  <a:lnTo>
                    <a:pt x="456" y="635"/>
                  </a:lnTo>
                  <a:lnTo>
                    <a:pt x="456" y="534"/>
                  </a:lnTo>
                  <a:lnTo>
                    <a:pt x="586" y="534"/>
                  </a:lnTo>
                  <a:lnTo>
                    <a:pt x="586" y="378"/>
                  </a:lnTo>
                  <a:lnTo>
                    <a:pt x="0" y="0"/>
                  </a:lnTo>
                  <a:close/>
                </a:path>
              </a:pathLst>
            </a:custGeom>
            <a:solidFill>
              <a:srgbClr val="5E2D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77" name="Freeform 72"/>
            <p:cNvSpPr>
              <a:spLocks/>
            </p:cNvSpPr>
            <p:nvPr/>
          </p:nvSpPr>
          <p:spPr bwMode="auto">
            <a:xfrm>
              <a:off x="7880350" y="4816475"/>
              <a:ext cx="930275" cy="1008062"/>
            </a:xfrm>
            <a:custGeom>
              <a:avLst/>
              <a:gdLst>
                <a:gd name="T0" fmla="*/ 0 w 586"/>
                <a:gd name="T1" fmla="*/ 0 h 635"/>
                <a:gd name="T2" fmla="*/ 0 w 586"/>
                <a:gd name="T3" fmla="*/ 547 h 635"/>
                <a:gd name="T4" fmla="*/ 113 w 586"/>
                <a:gd name="T5" fmla="*/ 547 h 635"/>
                <a:gd name="T6" fmla="*/ 113 w 586"/>
                <a:gd name="T7" fmla="*/ 635 h 635"/>
                <a:gd name="T8" fmla="*/ 254 w 586"/>
                <a:gd name="T9" fmla="*/ 635 h 635"/>
                <a:gd name="T10" fmla="*/ 254 w 586"/>
                <a:gd name="T11" fmla="*/ 547 h 635"/>
                <a:gd name="T12" fmla="*/ 366 w 586"/>
                <a:gd name="T13" fmla="*/ 547 h 635"/>
                <a:gd name="T14" fmla="*/ 366 w 586"/>
                <a:gd name="T15" fmla="*/ 635 h 635"/>
                <a:gd name="T16" fmla="*/ 456 w 586"/>
                <a:gd name="T17" fmla="*/ 635 h 635"/>
                <a:gd name="T18" fmla="*/ 456 w 586"/>
                <a:gd name="T19" fmla="*/ 534 h 635"/>
                <a:gd name="T20" fmla="*/ 586 w 586"/>
                <a:gd name="T21" fmla="*/ 534 h 635"/>
                <a:gd name="T22" fmla="*/ 586 w 586"/>
                <a:gd name="T23" fmla="*/ 378 h 635"/>
                <a:gd name="T24" fmla="*/ 0 w 586"/>
                <a:gd name="T25" fmla="*/ 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6" h="635">
                  <a:moveTo>
                    <a:pt x="0" y="0"/>
                  </a:moveTo>
                  <a:lnTo>
                    <a:pt x="0" y="547"/>
                  </a:lnTo>
                  <a:lnTo>
                    <a:pt x="113" y="547"/>
                  </a:lnTo>
                  <a:lnTo>
                    <a:pt x="113" y="635"/>
                  </a:lnTo>
                  <a:lnTo>
                    <a:pt x="254" y="635"/>
                  </a:lnTo>
                  <a:lnTo>
                    <a:pt x="254" y="547"/>
                  </a:lnTo>
                  <a:lnTo>
                    <a:pt x="366" y="547"/>
                  </a:lnTo>
                  <a:lnTo>
                    <a:pt x="366" y="635"/>
                  </a:lnTo>
                  <a:lnTo>
                    <a:pt x="456" y="635"/>
                  </a:lnTo>
                  <a:lnTo>
                    <a:pt x="456" y="534"/>
                  </a:lnTo>
                  <a:lnTo>
                    <a:pt x="586" y="534"/>
                  </a:lnTo>
                  <a:lnTo>
                    <a:pt x="586" y="37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78" name="Freeform 73"/>
            <p:cNvSpPr>
              <a:spLocks/>
            </p:cNvSpPr>
            <p:nvPr/>
          </p:nvSpPr>
          <p:spPr bwMode="auto">
            <a:xfrm>
              <a:off x="7880350" y="5684838"/>
              <a:ext cx="179388" cy="1089025"/>
            </a:xfrm>
            <a:custGeom>
              <a:avLst/>
              <a:gdLst>
                <a:gd name="T0" fmla="*/ 113 w 113"/>
                <a:gd name="T1" fmla="*/ 0 h 686"/>
                <a:gd name="T2" fmla="*/ 0 w 113"/>
                <a:gd name="T3" fmla="*/ 0 h 686"/>
                <a:gd name="T4" fmla="*/ 0 w 113"/>
                <a:gd name="T5" fmla="*/ 88 h 686"/>
                <a:gd name="T6" fmla="*/ 56 w 113"/>
                <a:gd name="T7" fmla="*/ 88 h 686"/>
                <a:gd name="T8" fmla="*/ 56 w 113"/>
                <a:gd name="T9" fmla="*/ 686 h 686"/>
                <a:gd name="T10" fmla="*/ 113 w 113"/>
                <a:gd name="T11" fmla="*/ 686 h 686"/>
                <a:gd name="T12" fmla="*/ 113 w 113"/>
                <a:gd name="T13" fmla="*/ 552 h 686"/>
                <a:gd name="T14" fmla="*/ 113 w 113"/>
                <a:gd name="T15" fmla="*/ 88 h 686"/>
                <a:gd name="T16" fmla="*/ 113 w 113"/>
                <a:gd name="T17"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686">
                  <a:moveTo>
                    <a:pt x="113" y="0"/>
                  </a:moveTo>
                  <a:lnTo>
                    <a:pt x="0" y="0"/>
                  </a:lnTo>
                  <a:lnTo>
                    <a:pt x="0" y="88"/>
                  </a:lnTo>
                  <a:lnTo>
                    <a:pt x="56" y="88"/>
                  </a:lnTo>
                  <a:lnTo>
                    <a:pt x="56" y="686"/>
                  </a:lnTo>
                  <a:lnTo>
                    <a:pt x="113" y="686"/>
                  </a:lnTo>
                  <a:lnTo>
                    <a:pt x="113" y="552"/>
                  </a:lnTo>
                  <a:lnTo>
                    <a:pt x="113" y="88"/>
                  </a:lnTo>
                  <a:lnTo>
                    <a:pt x="113" y="0"/>
                  </a:lnTo>
                  <a:close/>
                </a:path>
              </a:pathLst>
            </a:custGeom>
            <a:solidFill>
              <a:srgbClr val="5E2D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79" name="Freeform 74"/>
            <p:cNvSpPr>
              <a:spLocks/>
            </p:cNvSpPr>
            <p:nvPr/>
          </p:nvSpPr>
          <p:spPr bwMode="auto">
            <a:xfrm>
              <a:off x="7880350" y="5684838"/>
              <a:ext cx="179388" cy="1089025"/>
            </a:xfrm>
            <a:custGeom>
              <a:avLst/>
              <a:gdLst>
                <a:gd name="T0" fmla="*/ 113 w 113"/>
                <a:gd name="T1" fmla="*/ 0 h 686"/>
                <a:gd name="T2" fmla="*/ 0 w 113"/>
                <a:gd name="T3" fmla="*/ 0 h 686"/>
                <a:gd name="T4" fmla="*/ 0 w 113"/>
                <a:gd name="T5" fmla="*/ 88 h 686"/>
                <a:gd name="T6" fmla="*/ 56 w 113"/>
                <a:gd name="T7" fmla="*/ 88 h 686"/>
                <a:gd name="T8" fmla="*/ 56 w 113"/>
                <a:gd name="T9" fmla="*/ 686 h 686"/>
                <a:gd name="T10" fmla="*/ 113 w 113"/>
                <a:gd name="T11" fmla="*/ 686 h 686"/>
                <a:gd name="T12" fmla="*/ 113 w 113"/>
                <a:gd name="T13" fmla="*/ 552 h 686"/>
                <a:gd name="T14" fmla="*/ 113 w 113"/>
                <a:gd name="T15" fmla="*/ 88 h 686"/>
                <a:gd name="T16" fmla="*/ 113 w 113"/>
                <a:gd name="T17"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686">
                  <a:moveTo>
                    <a:pt x="113" y="0"/>
                  </a:moveTo>
                  <a:lnTo>
                    <a:pt x="0" y="0"/>
                  </a:lnTo>
                  <a:lnTo>
                    <a:pt x="0" y="88"/>
                  </a:lnTo>
                  <a:lnTo>
                    <a:pt x="56" y="88"/>
                  </a:lnTo>
                  <a:lnTo>
                    <a:pt x="56" y="686"/>
                  </a:lnTo>
                  <a:lnTo>
                    <a:pt x="113" y="686"/>
                  </a:lnTo>
                  <a:lnTo>
                    <a:pt x="113" y="552"/>
                  </a:lnTo>
                  <a:lnTo>
                    <a:pt x="113" y="88"/>
                  </a:lnTo>
                  <a:lnTo>
                    <a:pt x="11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80" name="Freeform 75"/>
            <p:cNvSpPr>
              <a:spLocks/>
            </p:cNvSpPr>
            <p:nvPr/>
          </p:nvSpPr>
          <p:spPr bwMode="auto">
            <a:xfrm>
              <a:off x="8283575" y="5684838"/>
              <a:ext cx="177800" cy="1089025"/>
            </a:xfrm>
            <a:custGeom>
              <a:avLst/>
              <a:gdLst>
                <a:gd name="T0" fmla="*/ 112 w 112"/>
                <a:gd name="T1" fmla="*/ 0 h 686"/>
                <a:gd name="T2" fmla="*/ 0 w 112"/>
                <a:gd name="T3" fmla="*/ 0 h 686"/>
                <a:gd name="T4" fmla="*/ 0 w 112"/>
                <a:gd name="T5" fmla="*/ 88 h 686"/>
                <a:gd name="T6" fmla="*/ 0 w 112"/>
                <a:gd name="T7" fmla="*/ 686 h 686"/>
                <a:gd name="T8" fmla="*/ 56 w 112"/>
                <a:gd name="T9" fmla="*/ 686 h 686"/>
                <a:gd name="T10" fmla="*/ 56 w 112"/>
                <a:gd name="T11" fmla="*/ 88 h 686"/>
                <a:gd name="T12" fmla="*/ 112 w 112"/>
                <a:gd name="T13" fmla="*/ 88 h 686"/>
                <a:gd name="T14" fmla="*/ 112 w 112"/>
                <a:gd name="T15" fmla="*/ 0 h 6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686">
                  <a:moveTo>
                    <a:pt x="112" y="0"/>
                  </a:moveTo>
                  <a:lnTo>
                    <a:pt x="0" y="0"/>
                  </a:lnTo>
                  <a:lnTo>
                    <a:pt x="0" y="88"/>
                  </a:lnTo>
                  <a:lnTo>
                    <a:pt x="0" y="686"/>
                  </a:lnTo>
                  <a:lnTo>
                    <a:pt x="56" y="686"/>
                  </a:lnTo>
                  <a:lnTo>
                    <a:pt x="56" y="88"/>
                  </a:lnTo>
                  <a:lnTo>
                    <a:pt x="112" y="88"/>
                  </a:lnTo>
                  <a:lnTo>
                    <a:pt x="112" y="0"/>
                  </a:lnTo>
                  <a:close/>
                </a:path>
              </a:pathLst>
            </a:custGeom>
            <a:solidFill>
              <a:srgbClr val="5E2D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81" name="Freeform 76"/>
            <p:cNvSpPr>
              <a:spLocks/>
            </p:cNvSpPr>
            <p:nvPr/>
          </p:nvSpPr>
          <p:spPr bwMode="auto">
            <a:xfrm>
              <a:off x="8283575" y="5684838"/>
              <a:ext cx="177800" cy="1089025"/>
            </a:xfrm>
            <a:custGeom>
              <a:avLst/>
              <a:gdLst>
                <a:gd name="T0" fmla="*/ 112 w 112"/>
                <a:gd name="T1" fmla="*/ 0 h 686"/>
                <a:gd name="T2" fmla="*/ 0 w 112"/>
                <a:gd name="T3" fmla="*/ 0 h 686"/>
                <a:gd name="T4" fmla="*/ 0 w 112"/>
                <a:gd name="T5" fmla="*/ 88 h 686"/>
                <a:gd name="T6" fmla="*/ 0 w 112"/>
                <a:gd name="T7" fmla="*/ 686 h 686"/>
                <a:gd name="T8" fmla="*/ 56 w 112"/>
                <a:gd name="T9" fmla="*/ 686 h 686"/>
                <a:gd name="T10" fmla="*/ 56 w 112"/>
                <a:gd name="T11" fmla="*/ 88 h 686"/>
                <a:gd name="T12" fmla="*/ 112 w 112"/>
                <a:gd name="T13" fmla="*/ 88 h 686"/>
                <a:gd name="T14" fmla="*/ 112 w 112"/>
                <a:gd name="T15" fmla="*/ 0 h 6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686">
                  <a:moveTo>
                    <a:pt x="112" y="0"/>
                  </a:moveTo>
                  <a:lnTo>
                    <a:pt x="0" y="0"/>
                  </a:lnTo>
                  <a:lnTo>
                    <a:pt x="0" y="88"/>
                  </a:lnTo>
                  <a:lnTo>
                    <a:pt x="0" y="686"/>
                  </a:lnTo>
                  <a:lnTo>
                    <a:pt x="56" y="686"/>
                  </a:lnTo>
                  <a:lnTo>
                    <a:pt x="56" y="88"/>
                  </a:lnTo>
                  <a:lnTo>
                    <a:pt x="112" y="88"/>
                  </a:lnTo>
                  <a:lnTo>
                    <a:pt x="1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82" name="Rectangle 77"/>
            <p:cNvSpPr>
              <a:spLocks noChangeArrowheads="1"/>
            </p:cNvSpPr>
            <p:nvPr/>
          </p:nvSpPr>
          <p:spPr bwMode="auto">
            <a:xfrm>
              <a:off x="8604250" y="5664200"/>
              <a:ext cx="206375" cy="160337"/>
            </a:xfrm>
            <a:prstGeom prst="rect">
              <a:avLst/>
            </a:prstGeom>
            <a:solidFill>
              <a:srgbClr val="5E2D8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83" name="Rectangle 78"/>
            <p:cNvSpPr>
              <a:spLocks noChangeArrowheads="1"/>
            </p:cNvSpPr>
            <p:nvPr/>
          </p:nvSpPr>
          <p:spPr bwMode="auto">
            <a:xfrm>
              <a:off x="8604250" y="5664200"/>
              <a:ext cx="20637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84" name="Freeform 79"/>
            <p:cNvSpPr>
              <a:spLocks/>
            </p:cNvSpPr>
            <p:nvPr/>
          </p:nvSpPr>
          <p:spPr bwMode="auto">
            <a:xfrm>
              <a:off x="7988300" y="3446463"/>
              <a:ext cx="603250" cy="550862"/>
            </a:xfrm>
            <a:custGeom>
              <a:avLst/>
              <a:gdLst>
                <a:gd name="T0" fmla="*/ 135 w 232"/>
                <a:gd name="T1" fmla="*/ 119 h 212"/>
                <a:gd name="T2" fmla="*/ 131 w 232"/>
                <a:gd name="T3" fmla="*/ 115 h 212"/>
                <a:gd name="T4" fmla="*/ 120 w 232"/>
                <a:gd name="T5" fmla="*/ 71 h 212"/>
                <a:gd name="T6" fmla="*/ 78 w 232"/>
                <a:gd name="T7" fmla="*/ 1 h 212"/>
                <a:gd name="T8" fmla="*/ 78 w 232"/>
                <a:gd name="T9" fmla="*/ 3 h 212"/>
                <a:gd name="T10" fmla="*/ 78 w 232"/>
                <a:gd name="T11" fmla="*/ 1 h 212"/>
                <a:gd name="T12" fmla="*/ 21 w 232"/>
                <a:gd name="T13" fmla="*/ 93 h 212"/>
                <a:gd name="T14" fmla="*/ 30 w 232"/>
                <a:gd name="T15" fmla="*/ 125 h 212"/>
                <a:gd name="T16" fmla="*/ 36 w 232"/>
                <a:gd name="T17" fmla="*/ 153 h 212"/>
                <a:gd name="T18" fmla="*/ 59 w 232"/>
                <a:gd name="T19" fmla="*/ 166 h 212"/>
                <a:gd name="T20" fmla="*/ 59 w 232"/>
                <a:gd name="T21" fmla="*/ 168 h 212"/>
                <a:gd name="T22" fmla="*/ 232 w 232"/>
                <a:gd name="T23" fmla="*/ 162 h 212"/>
                <a:gd name="T24" fmla="*/ 135 w 232"/>
                <a:gd name="T25" fmla="*/ 119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2" h="212">
                  <a:moveTo>
                    <a:pt x="135" y="119"/>
                  </a:moveTo>
                  <a:cubicBezTo>
                    <a:pt x="134" y="117"/>
                    <a:pt x="132" y="116"/>
                    <a:pt x="131" y="115"/>
                  </a:cubicBezTo>
                  <a:cubicBezTo>
                    <a:pt x="117" y="100"/>
                    <a:pt x="121" y="90"/>
                    <a:pt x="120" y="71"/>
                  </a:cubicBezTo>
                  <a:cubicBezTo>
                    <a:pt x="119" y="47"/>
                    <a:pt x="103" y="9"/>
                    <a:pt x="78" y="1"/>
                  </a:cubicBezTo>
                  <a:cubicBezTo>
                    <a:pt x="78" y="3"/>
                    <a:pt x="78" y="3"/>
                    <a:pt x="78" y="3"/>
                  </a:cubicBezTo>
                  <a:cubicBezTo>
                    <a:pt x="78" y="1"/>
                    <a:pt x="78" y="1"/>
                    <a:pt x="78" y="1"/>
                  </a:cubicBezTo>
                  <a:cubicBezTo>
                    <a:pt x="34" y="0"/>
                    <a:pt x="0" y="58"/>
                    <a:pt x="21" y="93"/>
                  </a:cubicBezTo>
                  <a:cubicBezTo>
                    <a:pt x="28" y="104"/>
                    <a:pt x="30" y="112"/>
                    <a:pt x="30" y="125"/>
                  </a:cubicBezTo>
                  <a:cubicBezTo>
                    <a:pt x="30" y="136"/>
                    <a:pt x="31" y="144"/>
                    <a:pt x="36" y="153"/>
                  </a:cubicBezTo>
                  <a:cubicBezTo>
                    <a:pt x="40" y="159"/>
                    <a:pt x="49" y="164"/>
                    <a:pt x="59" y="166"/>
                  </a:cubicBezTo>
                  <a:cubicBezTo>
                    <a:pt x="59" y="168"/>
                    <a:pt x="59" y="168"/>
                    <a:pt x="59" y="168"/>
                  </a:cubicBezTo>
                  <a:cubicBezTo>
                    <a:pt x="89" y="212"/>
                    <a:pt x="232" y="162"/>
                    <a:pt x="232" y="162"/>
                  </a:cubicBezTo>
                  <a:cubicBezTo>
                    <a:pt x="204" y="118"/>
                    <a:pt x="135" y="119"/>
                    <a:pt x="135" y="119"/>
                  </a:cubicBezTo>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85" name="Freeform 80"/>
            <p:cNvSpPr>
              <a:spLocks/>
            </p:cNvSpPr>
            <p:nvPr/>
          </p:nvSpPr>
          <p:spPr bwMode="auto">
            <a:xfrm>
              <a:off x="8310563" y="3706813"/>
              <a:ext cx="195263" cy="98425"/>
            </a:xfrm>
            <a:custGeom>
              <a:avLst/>
              <a:gdLst>
                <a:gd name="T0" fmla="*/ 0 w 75"/>
                <a:gd name="T1" fmla="*/ 0 h 38"/>
                <a:gd name="T2" fmla="*/ 37 w 75"/>
                <a:gd name="T3" fmla="*/ 38 h 38"/>
                <a:gd name="T4" fmla="*/ 75 w 75"/>
                <a:gd name="T5" fmla="*/ 0 h 38"/>
                <a:gd name="T6" fmla="*/ 0 w 75"/>
                <a:gd name="T7" fmla="*/ 0 h 38"/>
              </a:gdLst>
              <a:ahLst/>
              <a:cxnLst>
                <a:cxn ang="0">
                  <a:pos x="T0" y="T1"/>
                </a:cxn>
                <a:cxn ang="0">
                  <a:pos x="T2" y="T3"/>
                </a:cxn>
                <a:cxn ang="0">
                  <a:pos x="T4" y="T5"/>
                </a:cxn>
                <a:cxn ang="0">
                  <a:pos x="T6" y="T7"/>
                </a:cxn>
              </a:cxnLst>
              <a:rect l="0" t="0" r="r" b="b"/>
              <a:pathLst>
                <a:path w="75" h="38">
                  <a:moveTo>
                    <a:pt x="0" y="0"/>
                  </a:moveTo>
                  <a:cubicBezTo>
                    <a:pt x="0" y="21"/>
                    <a:pt x="16" y="38"/>
                    <a:pt x="37" y="38"/>
                  </a:cubicBezTo>
                  <a:cubicBezTo>
                    <a:pt x="58" y="38"/>
                    <a:pt x="75" y="21"/>
                    <a:pt x="75" y="0"/>
                  </a:cubicBezTo>
                  <a:cubicBezTo>
                    <a:pt x="0" y="0"/>
                    <a:pt x="0" y="0"/>
                    <a:pt x="0" y="0"/>
                  </a:cubicBezTo>
                </a:path>
              </a:pathLst>
            </a:custGeom>
            <a:solidFill>
              <a:srgbClr val="FFF7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sp>
          <p:nvSpPr>
            <p:cNvPr id="86" name="Freeform 81"/>
            <p:cNvSpPr>
              <a:spLocks/>
            </p:cNvSpPr>
            <p:nvPr/>
          </p:nvSpPr>
          <p:spPr bwMode="auto">
            <a:xfrm>
              <a:off x="8356600" y="3706813"/>
              <a:ext cx="100013" cy="49212"/>
            </a:xfrm>
            <a:custGeom>
              <a:avLst/>
              <a:gdLst>
                <a:gd name="T0" fmla="*/ 38 w 38"/>
                <a:gd name="T1" fmla="*/ 0 h 19"/>
                <a:gd name="T2" fmla="*/ 0 w 38"/>
                <a:gd name="T3" fmla="*/ 0 h 19"/>
                <a:gd name="T4" fmla="*/ 19 w 38"/>
                <a:gd name="T5" fmla="*/ 19 h 19"/>
                <a:gd name="T6" fmla="*/ 19 w 38"/>
                <a:gd name="T7" fmla="*/ 19 h 19"/>
                <a:gd name="T8" fmla="*/ 38 w 38"/>
                <a:gd name="T9" fmla="*/ 0 h 19"/>
              </a:gdLst>
              <a:ahLst/>
              <a:cxnLst>
                <a:cxn ang="0">
                  <a:pos x="T0" y="T1"/>
                </a:cxn>
                <a:cxn ang="0">
                  <a:pos x="T2" y="T3"/>
                </a:cxn>
                <a:cxn ang="0">
                  <a:pos x="T4" y="T5"/>
                </a:cxn>
                <a:cxn ang="0">
                  <a:pos x="T6" y="T7"/>
                </a:cxn>
                <a:cxn ang="0">
                  <a:pos x="T8" y="T9"/>
                </a:cxn>
              </a:cxnLst>
              <a:rect l="0" t="0" r="r" b="b"/>
              <a:pathLst>
                <a:path w="38" h="19">
                  <a:moveTo>
                    <a:pt x="38" y="0"/>
                  </a:moveTo>
                  <a:cubicBezTo>
                    <a:pt x="0" y="0"/>
                    <a:pt x="0" y="0"/>
                    <a:pt x="0" y="0"/>
                  </a:cubicBezTo>
                  <a:cubicBezTo>
                    <a:pt x="0" y="10"/>
                    <a:pt x="9" y="19"/>
                    <a:pt x="19" y="19"/>
                  </a:cubicBezTo>
                  <a:cubicBezTo>
                    <a:pt x="19" y="19"/>
                    <a:pt x="19" y="19"/>
                    <a:pt x="19" y="19"/>
                  </a:cubicBezTo>
                  <a:cubicBezTo>
                    <a:pt x="29" y="19"/>
                    <a:pt x="38" y="10"/>
                    <a:pt x="38" y="0"/>
                  </a:cubicBezTo>
                </a:path>
              </a:pathLst>
            </a:custGeom>
            <a:solidFill>
              <a:srgbClr val="C9BE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dirty="0"/>
            </a:p>
          </p:txBody>
        </p:sp>
      </p:grpSp>
      <p:sp>
        <p:nvSpPr>
          <p:cNvPr id="87" name="Freeform 42"/>
          <p:cNvSpPr>
            <a:spLocks/>
          </p:cNvSpPr>
          <p:nvPr userDrawn="1"/>
        </p:nvSpPr>
        <p:spPr bwMode="auto">
          <a:xfrm>
            <a:off x="11177197" y="3160037"/>
            <a:ext cx="748905" cy="448271"/>
          </a:xfrm>
          <a:custGeom>
            <a:avLst/>
            <a:gdLst>
              <a:gd name="T0" fmla="*/ 218 w 242"/>
              <a:gd name="T1" fmla="*/ 72 h 145"/>
              <a:gd name="T2" fmla="*/ 178 w 242"/>
              <a:gd name="T3" fmla="*/ 41 h 145"/>
              <a:gd name="T4" fmla="*/ 178 w 242"/>
              <a:gd name="T5" fmla="*/ 41 h 145"/>
              <a:gd name="T6" fmla="*/ 178 w 242"/>
              <a:gd name="T7" fmla="*/ 41 h 145"/>
              <a:gd name="T8" fmla="*/ 137 w 242"/>
              <a:gd name="T9" fmla="*/ 0 h 145"/>
              <a:gd name="T10" fmla="*/ 100 w 242"/>
              <a:gd name="T11" fmla="*/ 21 h 145"/>
              <a:gd name="T12" fmla="*/ 87 w 242"/>
              <a:gd name="T13" fmla="*/ 19 h 145"/>
              <a:gd name="T14" fmla="*/ 49 w 242"/>
              <a:gd name="T15" fmla="*/ 58 h 145"/>
              <a:gd name="T16" fmla="*/ 49 w 242"/>
              <a:gd name="T17" fmla="*/ 58 h 145"/>
              <a:gd name="T18" fmla="*/ 44 w 242"/>
              <a:gd name="T19" fmla="*/ 58 h 145"/>
              <a:gd name="T20" fmla="*/ 0 w 242"/>
              <a:gd name="T21" fmla="*/ 101 h 145"/>
              <a:gd name="T22" fmla="*/ 44 w 242"/>
              <a:gd name="T23" fmla="*/ 145 h 145"/>
              <a:gd name="T24" fmla="*/ 204 w 242"/>
              <a:gd name="T25" fmla="*/ 145 h 145"/>
              <a:gd name="T26" fmla="*/ 242 w 242"/>
              <a:gd name="T27" fmla="*/ 107 h 145"/>
              <a:gd name="T28" fmla="*/ 218 w 242"/>
              <a:gd name="T29" fmla="*/ 7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2" h="145">
                <a:moveTo>
                  <a:pt x="218" y="72"/>
                </a:moveTo>
                <a:cubicBezTo>
                  <a:pt x="213" y="54"/>
                  <a:pt x="197" y="41"/>
                  <a:pt x="178" y="41"/>
                </a:cubicBezTo>
                <a:cubicBezTo>
                  <a:pt x="178" y="41"/>
                  <a:pt x="178" y="41"/>
                  <a:pt x="178" y="41"/>
                </a:cubicBezTo>
                <a:cubicBezTo>
                  <a:pt x="178" y="41"/>
                  <a:pt x="178" y="41"/>
                  <a:pt x="178" y="41"/>
                </a:cubicBezTo>
                <a:cubicBezTo>
                  <a:pt x="178" y="18"/>
                  <a:pt x="159" y="0"/>
                  <a:pt x="137" y="0"/>
                </a:cubicBezTo>
                <a:cubicBezTo>
                  <a:pt x="121" y="0"/>
                  <a:pt x="107" y="8"/>
                  <a:pt x="100" y="21"/>
                </a:cubicBezTo>
                <a:cubicBezTo>
                  <a:pt x="96" y="20"/>
                  <a:pt x="92" y="19"/>
                  <a:pt x="87" y="19"/>
                </a:cubicBezTo>
                <a:cubicBezTo>
                  <a:pt x="66" y="19"/>
                  <a:pt x="49" y="36"/>
                  <a:pt x="49" y="58"/>
                </a:cubicBezTo>
                <a:cubicBezTo>
                  <a:pt x="49" y="58"/>
                  <a:pt x="49" y="58"/>
                  <a:pt x="49" y="58"/>
                </a:cubicBezTo>
                <a:cubicBezTo>
                  <a:pt x="47" y="58"/>
                  <a:pt x="45" y="58"/>
                  <a:pt x="44" y="58"/>
                </a:cubicBezTo>
                <a:cubicBezTo>
                  <a:pt x="19" y="58"/>
                  <a:pt x="0" y="77"/>
                  <a:pt x="0" y="101"/>
                </a:cubicBezTo>
                <a:cubicBezTo>
                  <a:pt x="0" y="125"/>
                  <a:pt x="19" y="145"/>
                  <a:pt x="44" y="145"/>
                </a:cubicBezTo>
                <a:cubicBezTo>
                  <a:pt x="204" y="145"/>
                  <a:pt x="204" y="145"/>
                  <a:pt x="204" y="145"/>
                </a:cubicBezTo>
                <a:cubicBezTo>
                  <a:pt x="225" y="145"/>
                  <a:pt x="242" y="128"/>
                  <a:pt x="242" y="107"/>
                </a:cubicBezTo>
                <a:cubicBezTo>
                  <a:pt x="242" y="91"/>
                  <a:pt x="232" y="78"/>
                  <a:pt x="218" y="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endParaRPr lang="en-US" sz="1765" dirty="0"/>
          </a:p>
        </p:txBody>
      </p:sp>
    </p:spTree>
    <p:extLst>
      <p:ext uri="{BB962C8B-B14F-4D97-AF65-F5344CB8AC3E}">
        <p14:creationId xmlns:p14="http://schemas.microsoft.com/office/powerpoint/2010/main" val="28310633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7570" y="-3"/>
            <a:ext cx="11893593" cy="896817"/>
          </a:xfrm>
        </p:spPr>
        <p:txBody>
          <a:bodyPr/>
          <a:lstStyle>
            <a:lvl1pPr>
              <a:defRPr/>
            </a:lvl1pPr>
          </a:lstStyle>
          <a:p>
            <a:r>
              <a:rPr lang="en-US" dirty="0"/>
              <a:t>Click to edit CONTENT title style</a:t>
            </a:r>
          </a:p>
        </p:txBody>
      </p:sp>
      <p:sp>
        <p:nvSpPr>
          <p:cNvPr id="3" name="Content Placeholder 2"/>
          <p:cNvSpPr>
            <a:spLocks noGrp="1"/>
          </p:cNvSpPr>
          <p:nvPr>
            <p:ph idx="1" hasCustomPrompt="1"/>
          </p:nvPr>
        </p:nvSpPr>
        <p:spPr/>
        <p:txBody>
          <a:bodyPr/>
          <a:lstStyle>
            <a:lvl1pPr>
              <a:defRPr/>
            </a:lvl1pPr>
          </a:lstStyle>
          <a:p>
            <a:pPr lvl="0"/>
            <a:r>
              <a:rPr lang="en-US" dirty="0"/>
              <a:t>Edit Content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4">
            <a:extLst>
              <a:ext uri="{FF2B5EF4-FFF2-40B4-BE49-F238E27FC236}">
                <a16:creationId xmlns:a16="http://schemas.microsoft.com/office/drawing/2014/main" id="{9146F062-CB39-4EE2-BF38-33F62C9E5028}"/>
              </a:ext>
            </a:extLst>
          </p:cNvPr>
          <p:cNvSpPr>
            <a:spLocks noGrp="1"/>
          </p:cNvSpPr>
          <p:nvPr>
            <p:ph type="body" sz="quarter" idx="13"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20883250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5" name="Title 6"/>
          <p:cNvSpPr>
            <a:spLocks noGrp="1"/>
          </p:cNvSpPr>
          <p:nvPr>
            <p:ph type="title"/>
          </p:nvPr>
        </p:nvSpPr>
        <p:spPr>
          <a:xfrm>
            <a:off x="284238" y="295275"/>
            <a:ext cx="11623527" cy="780588"/>
          </a:xfrm>
        </p:spPr>
        <p:txBody>
          <a:bodyPr vert="horz" lIns="93278" tIns="46639" rIns="93278" bIns="46639" rtlCol="0" anchor="t" anchorCtr="0">
            <a:noAutofit/>
          </a:bodyPr>
          <a:lstStyle>
            <a:lvl1pPr>
              <a:defRPr lang="en-US" sz="3529" dirty="0">
                <a:solidFill>
                  <a:schemeClr val="accent1"/>
                </a:solidFill>
              </a:defRPr>
            </a:lvl1pPr>
          </a:lstStyle>
          <a:p>
            <a:pPr marL="0" lvl="0" indent="0">
              <a:lnSpc>
                <a:spcPct val="80000"/>
              </a:lnSpc>
              <a:buFont typeface="Arial" pitchFamily="34" charset="0"/>
            </a:pPr>
            <a:r>
              <a:rPr lang="en-US" dirty="0"/>
              <a:t>Click to edit Master title style</a:t>
            </a:r>
          </a:p>
        </p:txBody>
      </p:sp>
    </p:spTree>
    <p:extLst>
      <p:ext uri="{BB962C8B-B14F-4D97-AF65-F5344CB8AC3E}">
        <p14:creationId xmlns:p14="http://schemas.microsoft.com/office/powerpoint/2010/main" val="41706368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9"/>
            <a:ext cx="8579887" cy="1460779"/>
          </a:xfrm>
          <a:prstGeom prst="rect">
            <a:avLst/>
          </a:prstGeom>
        </p:spPr>
        <p:txBody>
          <a:bodyPr lIns="137160" tIns="137160" rIns="137160" bIns="137160" anchor="b" anchorCtr="0">
            <a:normAutofit/>
          </a:bodyPr>
          <a:lstStyle>
            <a:lvl1pPr marL="0" indent="0" algn="l" defTabSz="685539" rtl="0" eaLnBrk="1" latinLnBrk="0" hangingPunct="1">
              <a:lnSpc>
                <a:spcPct val="100000"/>
              </a:lnSpc>
              <a:spcBef>
                <a:spcPts val="0"/>
              </a:spcBef>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a:buNone/>
              <a:defRPr>
                <a:solidFill>
                  <a:schemeClr val="tx1">
                    <a:tint val="75000"/>
                  </a:schemeClr>
                </a:solidFill>
              </a:defRPr>
            </a:lvl2pPr>
            <a:lvl3pPr marL="685566" indent="0" algn="ctr">
              <a:buNone/>
              <a:defRPr>
                <a:solidFill>
                  <a:schemeClr val="tx1">
                    <a:tint val="75000"/>
                  </a:schemeClr>
                </a:solidFill>
              </a:defRPr>
            </a:lvl3pPr>
            <a:lvl4pPr marL="1028350" indent="0" algn="ctr">
              <a:buNone/>
              <a:defRPr>
                <a:solidFill>
                  <a:schemeClr val="tx1">
                    <a:tint val="75000"/>
                  </a:schemeClr>
                </a:solidFill>
              </a:defRPr>
            </a:lvl4pPr>
            <a:lvl5pPr marL="1371134" indent="0" algn="ctr">
              <a:buNone/>
              <a:defRPr>
                <a:solidFill>
                  <a:schemeClr val="tx1">
                    <a:tint val="75000"/>
                  </a:schemeClr>
                </a:solidFill>
              </a:defRPr>
            </a:lvl5pPr>
            <a:lvl6pPr marL="1713917" indent="0" algn="ctr">
              <a:buNone/>
              <a:defRPr>
                <a:solidFill>
                  <a:schemeClr val="tx1">
                    <a:tint val="75000"/>
                  </a:schemeClr>
                </a:solidFill>
              </a:defRPr>
            </a:lvl6pPr>
            <a:lvl7pPr marL="2056700" indent="0" algn="ctr">
              <a:buNone/>
              <a:defRPr>
                <a:solidFill>
                  <a:schemeClr val="tx1">
                    <a:tint val="75000"/>
                  </a:schemeClr>
                </a:solidFill>
              </a:defRPr>
            </a:lvl7pPr>
            <a:lvl8pPr marL="2399483" indent="0" algn="ctr">
              <a:buNone/>
              <a:defRPr>
                <a:solidFill>
                  <a:schemeClr val="tx1">
                    <a:tint val="75000"/>
                  </a:schemeClr>
                </a:solidFill>
              </a:defRPr>
            </a:lvl8pPr>
            <a:lvl9pPr marL="2742269"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3"/>
            <a:ext cx="8579887" cy="2603307"/>
          </a:xfrm>
          <a:prstGeom prst="rect">
            <a:avLst/>
          </a:prstGeom>
          <a:solidFill>
            <a:srgbClr val="007233"/>
          </a:solidFill>
          <a:effectLst/>
        </p:spPr>
        <p:txBody>
          <a:bodyPr vert="horz" lIns="137160" tIns="137160" rIns="91409" bIns="137160" rtlCol="0" anchor="b" anchorCtr="0">
            <a:noAutofit/>
          </a:bodyPr>
          <a:lstStyle>
            <a:lvl1pPr>
              <a:defRPr lang="en-US" sz="36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3"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02870" tIns="102870" rIns="102870" bIns="102870" numCol="1" rtlCol="0" anchor="b" anchorCtr="0" compatLnSpc="1">
            <a:prstTxWarp prst="textNoShape">
              <a:avLst/>
            </a:prstTxWarp>
          </a:bodyPr>
          <a:lstStyle/>
          <a:p>
            <a:pPr defTabSz="685341" fontAlgn="base">
              <a:spcBef>
                <a:spcPct val="0"/>
              </a:spcBef>
              <a:spcAft>
                <a:spcPct val="0"/>
              </a:spcAft>
            </a:pPr>
            <a:endParaRPr lang="en-US" sz="150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Tree>
    <p:extLst>
      <p:ext uri="{BB962C8B-B14F-4D97-AF65-F5344CB8AC3E}">
        <p14:creationId xmlns:p14="http://schemas.microsoft.com/office/powerpoint/2010/main" val="3958036032"/>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Speaker Intro">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595282"/>
            <a:ext cx="7054357" cy="3237592"/>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hasCustomPrompt="1"/>
          </p:nvPr>
        </p:nvSpPr>
        <p:spPr>
          <a:xfrm>
            <a:off x="349252" y="2756542"/>
            <a:ext cx="4322233" cy="2851150"/>
          </a:xfrm>
          <a:solidFill>
            <a:schemeClr val="bg1"/>
          </a:solidFill>
        </p:spPr>
        <p:txBody>
          <a:bodyPr/>
          <a:lstStyle>
            <a:lvl1pPr marL="0" indent="0">
              <a:buNone/>
              <a:defRPr sz="2000" baseline="0">
                <a:solidFill>
                  <a:srgbClr val="0070C0"/>
                </a:solidFill>
              </a:defRPr>
            </a:lvl1pPr>
          </a:lstStyle>
          <a:p>
            <a:pPr lvl="0"/>
            <a:r>
              <a:rPr lang="en-US" dirty="0"/>
              <a:t>Speaker Information:</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12" name="TextBox 11">
            <a:extLst>
              <a:ext uri="{FF2B5EF4-FFF2-40B4-BE49-F238E27FC236}">
                <a16:creationId xmlns:a16="http://schemas.microsoft.com/office/drawing/2014/main" id="{E1C05B86-1160-4370-A04A-9508198B968C}"/>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
        <p:nvSpPr>
          <p:cNvPr id="8" name="Text Placeholder 6">
            <a:extLst>
              <a:ext uri="{FF2B5EF4-FFF2-40B4-BE49-F238E27FC236}">
                <a16:creationId xmlns:a16="http://schemas.microsoft.com/office/drawing/2014/main" id="{02AE59D8-F91B-4102-844E-46CD5A0795C5}"/>
              </a:ext>
            </a:extLst>
          </p:cNvPr>
          <p:cNvSpPr>
            <a:spLocks noGrp="1"/>
          </p:cNvSpPr>
          <p:nvPr>
            <p:ph type="body" sz="quarter" idx="12" hasCustomPrompt="1"/>
          </p:nvPr>
        </p:nvSpPr>
        <p:spPr>
          <a:xfrm>
            <a:off x="367182" y="1689742"/>
            <a:ext cx="11460253" cy="780034"/>
          </a:xfrm>
          <a:noFill/>
        </p:spPr>
        <p:txBody>
          <a:bodyPr/>
          <a:lstStyle>
            <a:lvl1pPr marL="0" indent="0">
              <a:buNone/>
              <a:defRPr sz="2000" baseline="0">
                <a:solidFill>
                  <a:schemeClr val="bg1"/>
                </a:solidFill>
              </a:defRPr>
            </a:lvl1pPr>
          </a:lstStyle>
          <a:p>
            <a:pPr lvl="0"/>
            <a:r>
              <a:rPr lang="en-US" dirty="0" err="1"/>
              <a:t>WiFi</a:t>
            </a:r>
            <a:r>
              <a:rPr lang="en-US" dirty="0"/>
              <a:t>: </a:t>
            </a:r>
            <a:r>
              <a:rPr lang="en-US" dirty="0" err="1"/>
              <a:t>msftguest</a:t>
            </a:r>
            <a:r>
              <a:rPr lang="en-US" dirty="0"/>
              <a:t> =&gt; event code: msevent11lz</a:t>
            </a:r>
          </a:p>
          <a:p>
            <a:pPr lvl="0"/>
            <a:r>
              <a:rPr lang="en-US" dirty="0"/>
              <a:t>Content &amp; Labs: http://github.com/guruskill/70-533</a:t>
            </a:r>
          </a:p>
          <a:p>
            <a:pPr lvl="0"/>
            <a:endParaRPr lang="en-US" dirty="0"/>
          </a:p>
        </p:txBody>
      </p:sp>
    </p:spTree>
    <p:extLst>
      <p:ext uri="{BB962C8B-B14F-4D97-AF65-F5344CB8AC3E}">
        <p14:creationId xmlns:p14="http://schemas.microsoft.com/office/powerpoint/2010/main" val="118537766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110582"/>
            <a:ext cx="7054357" cy="3722293"/>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TextBox 7">
            <a:extLst>
              <a:ext uri="{FF2B5EF4-FFF2-40B4-BE49-F238E27FC236}">
                <a16:creationId xmlns:a16="http://schemas.microsoft.com/office/drawing/2014/main" id="{D4614177-BBD8-49FC-B8FB-449297FBBE0B}"/>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Tree>
    <p:extLst>
      <p:ext uri="{BB962C8B-B14F-4D97-AF65-F5344CB8AC3E}">
        <p14:creationId xmlns:p14="http://schemas.microsoft.com/office/powerpoint/2010/main" val="141974522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4">
            <a:extLst>
              <a:ext uri="{FF2B5EF4-FFF2-40B4-BE49-F238E27FC236}">
                <a16:creationId xmlns:a16="http://schemas.microsoft.com/office/drawing/2014/main" id="{1E308FE5-C3CD-4C2B-84FD-DAE006C3200F}"/>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27495779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4">
            <a:extLst>
              <a:ext uri="{FF2B5EF4-FFF2-40B4-BE49-F238E27FC236}">
                <a16:creationId xmlns:a16="http://schemas.microsoft.com/office/drawing/2014/main" id="{0FDE037B-5AC3-4803-B046-88D8FAB9814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78050105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Exam Tip">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AA6D59-CBDC-4B28-BD8C-5E1C09B31A46}"/>
              </a:ext>
            </a:extLst>
          </p:cNvPr>
          <p:cNvSpPr/>
          <p:nvPr userDrawn="1"/>
        </p:nvSpPr>
        <p:spPr>
          <a:xfrm>
            <a:off x="0" y="0"/>
            <a:ext cx="12192000" cy="6858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268081" y="639602"/>
            <a:ext cx="11655839" cy="715581"/>
          </a:xfrm>
        </p:spPr>
        <p:txBody>
          <a:bodyPr>
            <a:normAutofit/>
          </a:bodyPr>
          <a:lstStyle>
            <a:lvl1pPr algn="l" defTabSz="685800" rtl="0" eaLnBrk="1" latinLnBrk="0" hangingPunct="1">
              <a:lnSpc>
                <a:spcPct val="90000"/>
              </a:lnSpc>
              <a:spcBef>
                <a:spcPct val="0"/>
              </a:spcBef>
              <a:buNone/>
              <a:defRPr lang="en-US" sz="3200" b="1" i="1" u="none" kern="1200" baseline="0" dirty="0">
                <a:solidFill>
                  <a:schemeClr val="tx1"/>
                </a:solidFill>
                <a:latin typeface="+mj-lt"/>
                <a:ea typeface="+mj-ea"/>
                <a:cs typeface="+mj-cs"/>
              </a:defRPr>
            </a:lvl1pPr>
          </a:lstStyle>
          <a:p>
            <a:r>
              <a:rPr lang="en-US" dirty="0"/>
              <a:t>Click to add Title</a:t>
            </a:r>
          </a:p>
        </p:txBody>
      </p:sp>
      <p:sp>
        <p:nvSpPr>
          <p:cNvPr id="4" name="Text Placeholder 3"/>
          <p:cNvSpPr>
            <a:spLocks noGrp="1"/>
          </p:cNvSpPr>
          <p:nvPr>
            <p:ph type="body" sz="quarter" idx="11" hasCustomPrompt="1"/>
          </p:nvPr>
        </p:nvSpPr>
        <p:spPr>
          <a:xfrm>
            <a:off x="268080" y="1441794"/>
            <a:ext cx="11655840" cy="4471326"/>
          </a:xfrm>
        </p:spPr>
        <p:txBody>
          <a:bodyPr>
            <a:noAutofit/>
          </a:bodyPr>
          <a:lstStyle>
            <a:lvl1pPr marL="0" indent="0">
              <a:buNone/>
              <a:defRPr sz="3000"/>
            </a:lvl1pPr>
            <a:lvl2pPr marL="21009" indent="0">
              <a:buNone/>
              <a:defRPr sz="1471"/>
            </a:lvl2pPr>
            <a:lvl3pPr marL="164571" indent="0">
              <a:buNone/>
              <a:defRPr sz="1471"/>
            </a:lvl3pPr>
            <a:lvl4pPr marL="350151" indent="0">
              <a:buNone/>
              <a:defRPr sz="1324"/>
            </a:lvl4pPr>
            <a:lvl5pPr marL="543901" indent="0">
              <a:buNone/>
              <a:defRPr sz="1324"/>
            </a:lvl5pPr>
          </a:lstStyle>
          <a:p>
            <a:pPr lvl="0"/>
            <a:r>
              <a:rPr lang="en-US" dirty="0"/>
              <a:t>Click to edit</a:t>
            </a:r>
          </a:p>
        </p:txBody>
      </p:sp>
      <p:sp>
        <p:nvSpPr>
          <p:cNvPr id="5" name="Rectangle 4"/>
          <p:cNvSpPr/>
          <p:nvPr userDrawn="1"/>
        </p:nvSpPr>
        <p:spPr>
          <a:xfrm>
            <a:off x="268081" y="86612"/>
            <a:ext cx="3235181" cy="715581"/>
          </a:xfrm>
          <a:prstGeom prst="rect">
            <a:avLst/>
          </a:prstGeom>
        </p:spPr>
        <p:txBody>
          <a:bodyPr wrap="none">
            <a:spAutoFit/>
          </a:bodyPr>
          <a:lstStyle/>
          <a:p>
            <a:pPr algn="l"/>
            <a:r>
              <a:rPr lang="en-US" sz="4050" b="1" dirty="0"/>
              <a:t>EXAM TIP!</a:t>
            </a:r>
          </a:p>
        </p:txBody>
      </p:sp>
      <p:sp>
        <p:nvSpPr>
          <p:cNvPr id="6" name="Text Placeholder 4">
            <a:extLst>
              <a:ext uri="{FF2B5EF4-FFF2-40B4-BE49-F238E27FC236}">
                <a16:creationId xmlns:a16="http://schemas.microsoft.com/office/drawing/2014/main" id="{380C91C6-C6AF-40A3-AE50-C2507708BECF}"/>
              </a:ext>
            </a:extLst>
          </p:cNvPr>
          <p:cNvSpPr>
            <a:spLocks noGrp="1"/>
          </p:cNvSpPr>
          <p:nvPr>
            <p:ph type="body" sz="quarter" idx="10" hasCustomPrompt="1"/>
          </p:nvPr>
        </p:nvSpPr>
        <p:spPr>
          <a:xfrm>
            <a:off x="211139" y="5987143"/>
            <a:ext cx="11712781" cy="823460"/>
          </a:xfrm>
          <a:solidFill>
            <a:srgbClr val="00B050"/>
          </a:solidFill>
        </p:spPr>
        <p:txBody>
          <a:bodyPr>
            <a:noAutofit/>
          </a:bodyPr>
          <a:lstStyle>
            <a:lvl1pPr marL="0" indent="0">
              <a:buFontTx/>
              <a:buNone/>
              <a:defRPr sz="1500" u="sng">
                <a:solidFill>
                  <a:schemeClr val="tx1">
                    <a:lumMod val="95000"/>
                    <a:lumOff val="5000"/>
                  </a:schemeClr>
                </a:solidFill>
              </a:defRPr>
            </a:lvl1pPr>
            <a:lvl2pPr marL="342900" indent="0">
              <a:buFontTx/>
              <a:buNone/>
              <a:defRPr sz="1500" u="sng">
                <a:solidFill>
                  <a:schemeClr val="tx1">
                    <a:lumMod val="95000"/>
                    <a:lumOff val="5000"/>
                  </a:schemeClr>
                </a:solidFill>
              </a:defRPr>
            </a:lvl2pPr>
            <a:lvl3pPr marL="685800" indent="0">
              <a:buFontTx/>
              <a:buNone/>
              <a:defRPr sz="1500" u="sng">
                <a:solidFill>
                  <a:schemeClr val="tx1">
                    <a:lumMod val="95000"/>
                    <a:lumOff val="5000"/>
                  </a:schemeClr>
                </a:solidFill>
              </a:defRPr>
            </a:lvl3pPr>
            <a:lvl4pPr marL="1028700" indent="0">
              <a:buFontTx/>
              <a:buNone/>
              <a:defRPr sz="1500" u="sng">
                <a:solidFill>
                  <a:schemeClr val="tx1">
                    <a:lumMod val="95000"/>
                    <a:lumOff val="5000"/>
                  </a:schemeClr>
                </a:solidFill>
              </a:defRPr>
            </a:lvl4pPr>
            <a:lvl5pPr marL="1371600" indent="0">
              <a:buFontTx/>
              <a:buNone/>
              <a:defRPr sz="1500" u="sng">
                <a:solidFill>
                  <a:schemeClr val="tx1">
                    <a:lumMod val="95000"/>
                    <a:lumOff val="5000"/>
                  </a:schemeClr>
                </a:solidFill>
              </a:defRPr>
            </a:lvl5pPr>
          </a:lstStyle>
          <a:p>
            <a:pPr lvl="0"/>
            <a:r>
              <a:rPr lang="en-US" dirty="0"/>
              <a:t>Edit Source URL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2443BABC-044D-4D97-A53B-4E9E8A49EFEC}"/>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Tree>
    <p:extLst>
      <p:ext uri="{BB962C8B-B14F-4D97-AF65-F5344CB8AC3E}">
        <p14:creationId xmlns:p14="http://schemas.microsoft.com/office/powerpoint/2010/main" val="667491369"/>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se Study Ques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5B7C354-0C5C-4196-BE29-DBA8ABB17A4F}"/>
              </a:ext>
            </a:extLst>
          </p:cNvPr>
          <p:cNvSpPr/>
          <p:nvPr userDrawn="1"/>
        </p:nvSpPr>
        <p:spPr>
          <a:xfrm>
            <a:off x="0" y="0"/>
            <a:ext cx="12192000" cy="6172200"/>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7744812-071B-4DDA-A498-60D67CDBA951}"/>
              </a:ext>
            </a:extLst>
          </p:cNvPr>
          <p:cNvSpPr>
            <a:spLocks noGrp="1"/>
          </p:cNvSpPr>
          <p:nvPr>
            <p:ph type="title" hasCustomPrompt="1"/>
          </p:nvPr>
        </p:nvSpPr>
        <p:spPr/>
        <p:txBody>
          <a:bodyPr/>
          <a:lstStyle>
            <a:lvl1pPr>
              <a:defRPr/>
            </a:lvl1pPr>
          </a:lstStyle>
          <a:p>
            <a:r>
              <a:rPr lang="en-US" dirty="0"/>
              <a:t>Click to edit Scenario Case Study Title</a:t>
            </a:r>
          </a:p>
        </p:txBody>
      </p:sp>
      <p:sp>
        <p:nvSpPr>
          <p:cNvPr id="4" name="Content Placeholder 2">
            <a:extLst>
              <a:ext uri="{FF2B5EF4-FFF2-40B4-BE49-F238E27FC236}">
                <a16:creationId xmlns:a16="http://schemas.microsoft.com/office/drawing/2014/main" id="{428BF76E-A867-413D-99D3-38C859FD2EBE}"/>
              </a:ext>
            </a:extLst>
          </p:cNvPr>
          <p:cNvSpPr>
            <a:spLocks noGrp="1"/>
          </p:cNvSpPr>
          <p:nvPr>
            <p:ph idx="1" hasCustomPrompt="1"/>
          </p:nvPr>
        </p:nvSpPr>
        <p:spPr>
          <a:xfrm>
            <a:off x="372634" y="868681"/>
            <a:ext cx="11433116" cy="5212080"/>
          </a:xfrm>
        </p:spPr>
        <p:txBody>
          <a:bodyPr/>
          <a:lstStyle>
            <a:lvl1pPr marL="0" indent="0">
              <a:buFont typeface="+mj-lt"/>
              <a:buNone/>
              <a:defRPr/>
            </a:lvl1pPr>
          </a:lstStyle>
          <a:p>
            <a:pPr lvl="0"/>
            <a:r>
              <a:rPr lang="en-US" dirty="0"/>
              <a:t>Edit Scenario Case Study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4A939B04-3C34-406A-BE95-60EE5E849FD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4564683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es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0"/>
            <a:ext cx="12192000" cy="2008094"/>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124409" y="-4"/>
            <a:ext cx="11781452" cy="1824321"/>
          </a:xfrm>
        </p:spPr>
        <p:txBody>
          <a:bodyPr/>
          <a:lstStyle>
            <a:lvl1pPr>
              <a:defRPr>
                <a:solidFill>
                  <a:schemeClr val="bg1"/>
                </a:solidFill>
              </a:defRPr>
            </a:lvl1pPr>
          </a:lstStyle>
          <a:p>
            <a:r>
              <a:rPr lang="en-US" dirty="0"/>
              <a:t>Question…. This is a test</a:t>
            </a:r>
          </a:p>
        </p:txBody>
      </p:sp>
      <p:sp>
        <p:nvSpPr>
          <p:cNvPr id="3" name="Content Placeholder 2"/>
          <p:cNvSpPr>
            <a:spLocks noGrp="1"/>
          </p:cNvSpPr>
          <p:nvPr>
            <p:ph idx="1" hasCustomPrompt="1"/>
          </p:nvPr>
        </p:nvSpPr>
        <p:spPr>
          <a:xfrm>
            <a:off x="348250" y="2057400"/>
            <a:ext cx="11433116" cy="4138466"/>
          </a:xfrm>
        </p:spPr>
        <p:txBody>
          <a:bodyPr/>
          <a:lstStyle>
            <a:lvl1pPr marL="514350" indent="-514350">
              <a:buFont typeface="+mj-lt"/>
              <a:buAutoNum type="arabicParenR"/>
              <a:defRPr/>
            </a:lvl1pPr>
          </a:lstStyle>
          <a:p>
            <a:pPr lvl="0"/>
            <a:r>
              <a:rPr lang="en-US" dirty="0"/>
              <a:t>Edit Question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95256332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Answ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17D637C-ACFC-4A4F-854E-9FA928AAF434}"/>
              </a:ext>
            </a:extLst>
          </p:cNvPr>
          <p:cNvSpPr/>
          <p:nvPr userDrawn="1"/>
        </p:nvSpPr>
        <p:spPr>
          <a:xfrm>
            <a:off x="0" y="0"/>
            <a:ext cx="12192000" cy="200809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222739" y="-3"/>
            <a:ext cx="11816861" cy="1931897"/>
          </a:xfrm>
        </p:spPr>
        <p:txBody>
          <a:bodyPr/>
          <a:lstStyle>
            <a:lvl1pPr>
              <a:defRPr sz="2400">
                <a:solidFill>
                  <a:schemeClr val="bg1"/>
                </a:solidFill>
              </a:defRPr>
            </a:lvl1pPr>
          </a:lstStyle>
          <a:p>
            <a:r>
              <a:rPr lang="en-US" dirty="0"/>
              <a:t>Answer Repeat Question Here…</a:t>
            </a:r>
          </a:p>
        </p:txBody>
      </p:sp>
      <p:sp>
        <p:nvSpPr>
          <p:cNvPr id="3" name="Content Placeholder 2"/>
          <p:cNvSpPr>
            <a:spLocks noGrp="1"/>
          </p:cNvSpPr>
          <p:nvPr>
            <p:ph idx="1" hasCustomPrompt="1"/>
          </p:nvPr>
        </p:nvSpPr>
        <p:spPr>
          <a:xfrm>
            <a:off x="348250" y="2061882"/>
            <a:ext cx="11433116" cy="4133984"/>
          </a:xfrm>
        </p:spPr>
        <p:txBody>
          <a:bodyPr/>
          <a:lstStyle>
            <a:lvl1pPr marL="514350" indent="-514350">
              <a:buFont typeface="+mj-lt"/>
              <a:buAutoNum type="arabicParenR"/>
              <a:defRPr/>
            </a:lvl1pPr>
          </a:lstStyle>
          <a:p>
            <a:pPr lvl="0"/>
            <a:r>
              <a:rPr lang="en-US" dirty="0"/>
              <a:t>Paste Answers from Question Slide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233809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4">
            <a:extLst>
              <a:ext uri="{FF2B5EF4-FFF2-40B4-BE49-F238E27FC236}">
                <a16:creationId xmlns:a16="http://schemas.microsoft.com/office/drawing/2014/main" id="{1E308FE5-C3CD-4C2B-84FD-DAE006C3200F}"/>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http://URL..</a:t>
            </a:r>
          </a:p>
        </p:txBody>
      </p:sp>
    </p:spTree>
    <p:extLst>
      <p:ext uri="{BB962C8B-B14F-4D97-AF65-F5344CB8AC3E}">
        <p14:creationId xmlns:p14="http://schemas.microsoft.com/office/powerpoint/2010/main" val="256941573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Demo">
    <p:bg>
      <p:bgPr>
        <a:solidFill>
          <a:srgbClr val="7030A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410548" y="770219"/>
            <a:ext cx="11172267" cy="1011928"/>
          </a:xfrm>
          <a:solidFill>
            <a:srgbClr val="7030A0"/>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Demo Title</a:t>
            </a:r>
          </a:p>
        </p:txBody>
      </p:sp>
      <p:sp>
        <p:nvSpPr>
          <p:cNvPr id="726020" name="Rectangle 4"/>
          <p:cNvSpPr>
            <a:spLocks noGrp="1" noChangeArrowheads="1"/>
          </p:cNvSpPr>
          <p:nvPr>
            <p:ph type="subTitle" sz="quarter" idx="1" hasCustomPrompt="1"/>
          </p:nvPr>
        </p:nvSpPr>
        <p:spPr>
          <a:xfrm>
            <a:off x="4914123" y="2110582"/>
            <a:ext cx="7054357" cy="3722293"/>
          </a:xfrm>
          <a:solidFill>
            <a:srgbClr val="7030A0"/>
          </a:solidFill>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vl2pPr marL="288925" indent="0">
              <a:buNone/>
              <a:defRPr/>
            </a:lvl2pPr>
          </a:lstStyle>
          <a:p>
            <a:r>
              <a:rPr lang="en-US" dirty="0"/>
              <a:t>Enter Description(s)</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Rectangle 7">
            <a:extLst>
              <a:ext uri="{FF2B5EF4-FFF2-40B4-BE49-F238E27FC236}">
                <a16:creationId xmlns:a16="http://schemas.microsoft.com/office/drawing/2014/main" id="{2E5CD9C4-3903-4CFA-9CED-0878686ABD1A}"/>
              </a:ext>
            </a:extLst>
          </p:cNvPr>
          <p:cNvSpPr/>
          <p:nvPr userDrawn="1"/>
        </p:nvSpPr>
        <p:spPr>
          <a:xfrm>
            <a:off x="211266" y="117610"/>
            <a:ext cx="1903085" cy="715581"/>
          </a:xfrm>
          <a:prstGeom prst="rect">
            <a:avLst/>
          </a:prstGeom>
        </p:spPr>
        <p:txBody>
          <a:bodyPr wrap="none">
            <a:spAutoFit/>
          </a:bodyPr>
          <a:lstStyle/>
          <a:p>
            <a:r>
              <a:rPr lang="en-US" sz="4050" dirty="0">
                <a:solidFill>
                  <a:srgbClr val="00B0F0"/>
                </a:solidFill>
              </a:rPr>
              <a:t>DEMO</a:t>
            </a:r>
          </a:p>
        </p:txBody>
      </p:sp>
      <p:sp>
        <p:nvSpPr>
          <p:cNvPr id="9" name="TextBox 8">
            <a:extLst>
              <a:ext uri="{FF2B5EF4-FFF2-40B4-BE49-F238E27FC236}">
                <a16:creationId xmlns:a16="http://schemas.microsoft.com/office/drawing/2014/main" id="{49E51051-C84E-43F1-8039-6E48C7A5E6B8}"/>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Tree>
    <p:extLst>
      <p:ext uri="{BB962C8B-B14F-4D97-AF65-F5344CB8AC3E}">
        <p14:creationId xmlns:p14="http://schemas.microsoft.com/office/powerpoint/2010/main" val="414522541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Lab">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5B8EEB-D399-4AF3-B7D1-E78E1898CC1F}"/>
              </a:ext>
            </a:extLst>
          </p:cNvPr>
          <p:cNvSpPr/>
          <p:nvPr userDrawn="1"/>
        </p:nvSpPr>
        <p:spPr>
          <a:xfrm>
            <a:off x="0" y="0"/>
            <a:ext cx="12192000" cy="1371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1964311" y="2"/>
            <a:ext cx="10015485" cy="1231901"/>
          </a:xfrm>
        </p:spPr>
        <p:txBody>
          <a:bodyPr/>
          <a:lstStyle>
            <a:lvl1pPr>
              <a:defRPr sz="2400"/>
            </a:lvl1pPr>
          </a:lstStyle>
          <a:p>
            <a:r>
              <a:rPr lang="en-US" dirty="0"/>
              <a:t>Click to edit Lab title</a:t>
            </a:r>
          </a:p>
        </p:txBody>
      </p:sp>
      <p:sp>
        <p:nvSpPr>
          <p:cNvPr id="3" name="Content Placeholder 2"/>
          <p:cNvSpPr>
            <a:spLocks noGrp="1"/>
          </p:cNvSpPr>
          <p:nvPr>
            <p:ph idx="1" hasCustomPrompt="1"/>
          </p:nvPr>
        </p:nvSpPr>
        <p:spPr>
          <a:xfrm>
            <a:off x="201592" y="1371601"/>
            <a:ext cx="11778205" cy="4793789"/>
          </a:xfrm>
        </p:spPr>
        <p:txBody>
          <a:bodyPr>
            <a:normAutofit/>
          </a:bodyPr>
          <a:lstStyle>
            <a:lvl1pPr marL="514350" indent="-514350">
              <a:buFont typeface="+mj-lt"/>
              <a:buAutoNum type="arabicParenR"/>
              <a:defRPr sz="2700"/>
            </a:lvl1pPr>
            <a:lvl2pPr marL="342900" indent="0">
              <a:buFontTx/>
              <a:buNone/>
              <a:defRPr sz="2400"/>
            </a:lvl2pPr>
            <a:lvl3pPr marL="685800" indent="0">
              <a:buFontTx/>
              <a:buNone/>
              <a:defRPr sz="2100"/>
            </a:lvl3pPr>
            <a:lvl4pPr marL="1028700" indent="0">
              <a:buFontTx/>
              <a:buNone/>
              <a:defRPr sz="1800"/>
            </a:lvl4pPr>
            <a:lvl5pPr marL="1371600" indent="0">
              <a:buFontTx/>
              <a:buNone/>
              <a:defRPr sz="1800"/>
            </a:lvl5pPr>
          </a:lstStyle>
          <a:p>
            <a:pPr lvl="0"/>
            <a:r>
              <a:rPr lang="en-US" dirty="0"/>
              <a:t>Click to edit Master text styles</a:t>
            </a:r>
          </a:p>
          <a:p>
            <a:pPr lvl="1"/>
            <a:r>
              <a:rPr lang="en-US" dirty="0"/>
              <a:t>Second level </a:t>
            </a:r>
          </a:p>
          <a:p>
            <a:pPr lvl="1"/>
            <a:r>
              <a:rPr lang="en-US" dirty="0"/>
              <a:t>	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36E8BE26-ED1E-4BC3-AABB-33679E13D11C}"/>
              </a:ext>
            </a:extLst>
          </p:cNvPr>
          <p:cNvSpPr/>
          <p:nvPr userDrawn="1"/>
        </p:nvSpPr>
        <p:spPr>
          <a:xfrm>
            <a:off x="211266" y="117610"/>
            <a:ext cx="1314784" cy="715581"/>
          </a:xfrm>
          <a:prstGeom prst="rect">
            <a:avLst/>
          </a:prstGeom>
        </p:spPr>
        <p:txBody>
          <a:bodyPr wrap="none">
            <a:spAutoFit/>
          </a:bodyPr>
          <a:lstStyle/>
          <a:p>
            <a:r>
              <a:rPr lang="en-US" sz="4050" dirty="0">
                <a:solidFill>
                  <a:srgbClr val="00B0F0"/>
                </a:solidFill>
              </a:rPr>
              <a:t>LAB</a:t>
            </a:r>
          </a:p>
        </p:txBody>
      </p:sp>
      <p:sp>
        <p:nvSpPr>
          <p:cNvPr id="8" name="Text Placeholder 4">
            <a:extLst>
              <a:ext uri="{FF2B5EF4-FFF2-40B4-BE49-F238E27FC236}">
                <a16:creationId xmlns:a16="http://schemas.microsoft.com/office/drawing/2014/main" id="{5F53A04A-F1A4-47F1-8696-966F2AE336F7}"/>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95617545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ntent &amp; 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592" y="0"/>
            <a:ext cx="11778205" cy="878350"/>
          </a:xfrm>
        </p:spPr>
        <p:txBody>
          <a:bodyPr/>
          <a:lstStyle>
            <a:lvl1pPr>
              <a:defRPr/>
            </a:lvl1pPr>
          </a:lstStyle>
          <a:p>
            <a:r>
              <a:rPr lang="en-US" dirty="0"/>
              <a:t>Content &amp; Code</a:t>
            </a:r>
          </a:p>
        </p:txBody>
      </p:sp>
      <p:sp>
        <p:nvSpPr>
          <p:cNvPr id="3" name="Content Placeholder 2"/>
          <p:cNvSpPr>
            <a:spLocks noGrp="1"/>
          </p:cNvSpPr>
          <p:nvPr>
            <p:ph idx="1"/>
          </p:nvPr>
        </p:nvSpPr>
        <p:spPr>
          <a:xfrm>
            <a:off x="201592" y="1231902"/>
            <a:ext cx="11778205" cy="2421204"/>
          </a:xfrm>
        </p:spPr>
        <p:txBody>
          <a:bodyPr>
            <a:normAutofit/>
          </a:bodyPr>
          <a:lstStyle>
            <a:lvl1pPr marL="0" indent="0">
              <a:buFont typeface="Arial" panose="020B0604020202020204" pitchFamily="34" charset="0"/>
              <a:buNone/>
              <a:defRPr sz="2100"/>
            </a:lvl1pPr>
            <a:lvl2pPr marL="342900" indent="0">
              <a:buFont typeface="Arial" panose="020B0604020202020204" pitchFamily="34" charset="0"/>
              <a:buNone/>
              <a:defRPr sz="1800"/>
            </a:lvl2pPr>
            <a:lvl3pPr marL="685800" indent="0">
              <a:buFont typeface="Arial" panose="020B0604020202020204" pitchFamily="34" charset="0"/>
              <a:buNone/>
              <a:defRPr sz="1500"/>
            </a:lvl3pPr>
            <a:lvl4pPr marL="1028700" indent="0">
              <a:buFont typeface="Arial" panose="020B0604020202020204" pitchFamily="34" charset="0"/>
              <a:buNone/>
              <a:defRPr sz="1350"/>
            </a:lvl4pPr>
            <a:lvl5pPr marL="1371600" indent="0">
              <a:buFont typeface="Arial" panose="020B0604020202020204" pitchFamily="34" charset="0"/>
              <a:buNone/>
              <a:defRPr sz="13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06833DA2-9089-4E59-9B9D-7F3A29DCE61C}"/>
              </a:ext>
            </a:extLst>
          </p:cNvPr>
          <p:cNvSpPr/>
          <p:nvPr userDrawn="1"/>
        </p:nvSpPr>
        <p:spPr bwMode="auto">
          <a:xfrm>
            <a:off x="45133" y="3653109"/>
            <a:ext cx="12027033" cy="3129417"/>
          </a:xfrm>
          <a:prstGeom prst="rect">
            <a:avLst/>
          </a:prstGeom>
          <a:solidFill>
            <a:schemeClr val="accent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pPr>
            <a:endParaRPr lang="en-US" sz="1471" dirty="0">
              <a:gradFill>
                <a:gsLst>
                  <a:gs pos="0">
                    <a:srgbClr val="FFFFFF"/>
                  </a:gs>
                  <a:gs pos="100000">
                    <a:srgbClr val="FFFFFF"/>
                  </a:gs>
                </a:gsLst>
                <a:lin ang="5400000" scaled="0"/>
              </a:gradFill>
            </a:endParaRPr>
          </a:p>
        </p:txBody>
      </p:sp>
      <p:sp>
        <p:nvSpPr>
          <p:cNvPr id="10" name="Content Placeholder 2">
            <a:extLst>
              <a:ext uri="{FF2B5EF4-FFF2-40B4-BE49-F238E27FC236}">
                <a16:creationId xmlns:a16="http://schemas.microsoft.com/office/drawing/2014/main" id="{A7A07890-C86B-4334-9F28-D4C01C01B9F8}"/>
              </a:ext>
            </a:extLst>
          </p:cNvPr>
          <p:cNvSpPr>
            <a:spLocks noGrp="1"/>
          </p:cNvSpPr>
          <p:nvPr>
            <p:ph idx="10" hasCustomPrompt="1"/>
          </p:nvPr>
        </p:nvSpPr>
        <p:spPr>
          <a:xfrm>
            <a:off x="201592" y="3795486"/>
            <a:ext cx="11778205" cy="2910114"/>
          </a:xfrm>
          <a:solidFill>
            <a:schemeClr val="bg1"/>
          </a:solidFill>
          <a:ln w="60325" cmpd="sng">
            <a:solidFill>
              <a:srgbClr val="0070C0"/>
            </a:solidFill>
          </a:ln>
        </p:spPr>
        <p:txBody>
          <a:bodyPr>
            <a:normAutofit/>
          </a:bodyPr>
          <a:lstStyle>
            <a:lvl1pPr marL="0" indent="0" defTabSz="0">
              <a:buFont typeface="Arial" panose="020B0604020202020204" pitchFamily="34" charset="0"/>
              <a:buNone/>
              <a:defRPr sz="1200">
                <a:latin typeface="Courier New" panose="02070309020205020404" pitchFamily="49" charset="0"/>
                <a:cs typeface="Courier New" panose="02070309020205020404" pitchFamily="49" charset="0"/>
              </a:defRPr>
            </a:lvl1pPr>
            <a:lvl2pPr marL="342900" indent="0" defTabSz="0">
              <a:buFont typeface="Arial" panose="020B0604020202020204" pitchFamily="34" charset="0"/>
              <a:buNone/>
              <a:defRPr sz="1200">
                <a:latin typeface="Courier New" panose="02070309020205020404" pitchFamily="49" charset="0"/>
                <a:cs typeface="Courier New" panose="02070309020205020404" pitchFamily="49" charset="0"/>
              </a:defRPr>
            </a:lvl2pPr>
            <a:lvl3pPr marL="685800" indent="0" defTabSz="0">
              <a:buFont typeface="Arial" panose="020B0604020202020204" pitchFamily="34" charset="0"/>
              <a:buNone/>
              <a:defRPr sz="1200">
                <a:latin typeface="Courier New" panose="02070309020205020404" pitchFamily="49" charset="0"/>
                <a:cs typeface="Courier New" panose="02070309020205020404" pitchFamily="49" charset="0"/>
              </a:defRPr>
            </a:lvl3pPr>
            <a:lvl4pPr marL="1028700" indent="0" defTabSz="0">
              <a:buFont typeface="Arial" panose="020B0604020202020204" pitchFamily="34" charset="0"/>
              <a:buNone/>
              <a:defRPr sz="1200">
                <a:latin typeface="Courier New" panose="02070309020205020404" pitchFamily="49" charset="0"/>
                <a:cs typeface="Courier New" panose="02070309020205020404" pitchFamily="49" charset="0"/>
              </a:defRPr>
            </a:lvl4pPr>
            <a:lvl5pPr marL="1371600" indent="0" defTabSz="0">
              <a:buFont typeface="Arial" panose="020B0604020202020204" pitchFamily="34" charset="0"/>
              <a:buNone/>
              <a:defRPr sz="1200">
                <a:latin typeface="Courier New" panose="02070309020205020404" pitchFamily="49" charset="0"/>
                <a:cs typeface="Courier New" panose="02070309020205020404" pitchFamily="49" charset="0"/>
              </a:defRPr>
            </a:lvl5pPr>
          </a:lstStyle>
          <a:p>
            <a:pPr lvl="0"/>
            <a:r>
              <a:rPr lang="en-US" dirty="0"/>
              <a:t>Click to Edit/Paste/Insert Code or Paste/Insert Screenshot</a:t>
            </a:r>
          </a:p>
          <a:p>
            <a:pPr lvl="1"/>
            <a:r>
              <a:rPr lang="en-US" dirty="0"/>
              <a:t>	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946563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3216E-3091-410D-83D4-F3B694551529}"/>
              </a:ext>
            </a:extLst>
          </p:cNvPr>
          <p:cNvSpPr>
            <a:spLocks noGrp="1"/>
          </p:cNvSpPr>
          <p:nvPr>
            <p:ph type="title" hasCustomPrompt="1"/>
          </p:nvPr>
        </p:nvSpPr>
        <p:spPr/>
        <p:txBody>
          <a:bodyPr/>
          <a:lstStyle>
            <a:lvl1pPr>
              <a:defRPr/>
            </a:lvl1pPr>
          </a:lstStyle>
          <a:p>
            <a:r>
              <a:rPr lang="en-US" dirty="0"/>
              <a:t>Click to edit Code Title</a:t>
            </a:r>
          </a:p>
        </p:txBody>
      </p:sp>
      <p:sp>
        <p:nvSpPr>
          <p:cNvPr id="4" name="Text Placeholder 3">
            <a:extLst>
              <a:ext uri="{FF2B5EF4-FFF2-40B4-BE49-F238E27FC236}">
                <a16:creationId xmlns:a16="http://schemas.microsoft.com/office/drawing/2014/main" id="{8AA8E3D7-116C-400A-AC64-F86759F16B62}"/>
              </a:ext>
            </a:extLst>
          </p:cNvPr>
          <p:cNvSpPr>
            <a:spLocks noGrp="1"/>
          </p:cNvSpPr>
          <p:nvPr>
            <p:ph type="body" sz="quarter" idx="10" hasCustomPrompt="1"/>
          </p:nvPr>
        </p:nvSpPr>
        <p:spPr>
          <a:xfrm>
            <a:off x="124408" y="1055078"/>
            <a:ext cx="11905861" cy="5616311"/>
          </a:xfrm>
        </p:spPr>
        <p:txBody>
          <a:bodyPr/>
          <a:lstStyle>
            <a:lvl1pPr marL="0" indent="0">
              <a:buNone/>
              <a:defRPr sz="2400">
                <a:latin typeface="Consolas" panose="020B0609020204030204" pitchFamily="49" charset="0"/>
              </a:defRPr>
            </a:lvl1pPr>
            <a:lvl2pPr marL="288925" indent="0">
              <a:buNone/>
              <a:defRPr sz="2000">
                <a:latin typeface="Consolas" panose="020B0609020204030204" pitchFamily="49" charset="0"/>
              </a:defRPr>
            </a:lvl2pPr>
            <a:lvl3pPr marL="681037" indent="0">
              <a:buNone/>
              <a:defRPr sz="1800">
                <a:latin typeface="Consolas" panose="020B0609020204030204" pitchFamily="49" charset="0"/>
              </a:defRPr>
            </a:lvl3pPr>
            <a:lvl4pPr marL="1089025" indent="0">
              <a:buNone/>
              <a:defRPr sz="1600">
                <a:latin typeface="Consolas" panose="020B0609020204030204" pitchFamily="49" charset="0"/>
              </a:defRPr>
            </a:lvl4pPr>
            <a:lvl5pPr marL="1376363" indent="0">
              <a:buNone/>
              <a:defRPr sz="1600">
                <a:latin typeface="Consolas" panose="020B0609020204030204" pitchFamily="49" charset="0"/>
              </a:defRPr>
            </a:lvl5pPr>
          </a:lstStyle>
          <a:p>
            <a:pPr lvl="0"/>
            <a:r>
              <a:rPr lang="en-US" dirty="0"/>
              <a:t>Edit Code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9822815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9"/>
            <a:ext cx="11653523" cy="4801075"/>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8"/>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hasCustomPrompt="1"/>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Title</a:t>
            </a:r>
          </a:p>
        </p:txBody>
      </p:sp>
    </p:spTree>
    <p:extLst>
      <p:ext uri="{BB962C8B-B14F-4D97-AF65-F5344CB8AC3E}">
        <p14:creationId xmlns:p14="http://schemas.microsoft.com/office/powerpoint/2010/main" val="17341943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teps">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CF24501-8757-48AA-B9DD-ED5BECE78DDC}"/>
              </a:ext>
            </a:extLst>
          </p:cNvPr>
          <p:cNvSpPr txBox="1"/>
          <p:nvPr userDrawn="1"/>
        </p:nvSpPr>
        <p:spPr>
          <a:xfrm>
            <a:off x="226542" y="2054745"/>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Observations</a:t>
            </a:r>
          </a:p>
        </p:txBody>
      </p:sp>
      <p:sp>
        <p:nvSpPr>
          <p:cNvPr id="2" name="Title 1"/>
          <p:cNvSpPr>
            <a:spLocks noGrp="1"/>
          </p:cNvSpPr>
          <p:nvPr>
            <p:ph type="title" hasCustomPrompt="1"/>
          </p:nvPr>
        </p:nvSpPr>
        <p:spPr/>
        <p:txBody>
          <a:bodyPr/>
          <a:lstStyle>
            <a:lvl1pPr>
              <a:defRPr/>
            </a:lvl1pPr>
          </a:lstStyle>
          <a:p>
            <a:r>
              <a:rPr lang="en-US" dirty="0"/>
              <a:t>Click to edit Steps Title</a:t>
            </a:r>
          </a:p>
        </p:txBody>
      </p:sp>
      <p:graphicFrame>
        <p:nvGraphicFramePr>
          <p:cNvPr id="3" name="Table 2">
            <a:extLst>
              <a:ext uri="{FF2B5EF4-FFF2-40B4-BE49-F238E27FC236}">
                <a16:creationId xmlns:a16="http://schemas.microsoft.com/office/drawing/2014/main" id="{0DA8EFC8-B6A4-4A4B-9EDA-91002B4DFD8C}"/>
              </a:ext>
            </a:extLst>
          </p:cNvPr>
          <p:cNvGraphicFramePr>
            <a:graphicFrameLocks noGrp="1"/>
          </p:cNvGraphicFramePr>
          <p:nvPr userDrawn="1">
            <p:extLst/>
          </p:nvPr>
        </p:nvGraphicFramePr>
        <p:xfrm>
          <a:off x="237068" y="987548"/>
          <a:ext cx="11732441" cy="915686"/>
        </p:xfrm>
        <a:graphic>
          <a:graphicData uri="http://schemas.openxmlformats.org/drawingml/2006/table">
            <a:tbl>
              <a:tblPr firstRow="1" bandRow="1">
                <a:tableStyleId>{5C22544A-7EE6-4342-B048-85BDC9FD1C3A}</a:tableStyleId>
              </a:tblPr>
              <a:tblGrid>
                <a:gridCol w="330339">
                  <a:extLst>
                    <a:ext uri="{9D8B030D-6E8A-4147-A177-3AD203B41FA5}">
                      <a16:colId xmlns:a16="http://schemas.microsoft.com/office/drawing/2014/main" val="612254498"/>
                    </a:ext>
                  </a:extLst>
                </a:gridCol>
                <a:gridCol w="3595073">
                  <a:extLst>
                    <a:ext uri="{9D8B030D-6E8A-4147-A177-3AD203B41FA5}">
                      <a16:colId xmlns:a16="http://schemas.microsoft.com/office/drawing/2014/main" val="1261049811"/>
                    </a:ext>
                  </a:extLst>
                </a:gridCol>
                <a:gridCol w="321409">
                  <a:extLst>
                    <a:ext uri="{9D8B030D-6E8A-4147-A177-3AD203B41FA5}">
                      <a16:colId xmlns:a16="http://schemas.microsoft.com/office/drawing/2014/main" val="2638922956"/>
                    </a:ext>
                  </a:extLst>
                </a:gridCol>
                <a:gridCol w="3595073">
                  <a:extLst>
                    <a:ext uri="{9D8B030D-6E8A-4147-A177-3AD203B41FA5}">
                      <a16:colId xmlns:a16="http://schemas.microsoft.com/office/drawing/2014/main" val="1530065899"/>
                    </a:ext>
                  </a:extLst>
                </a:gridCol>
                <a:gridCol w="295473">
                  <a:extLst>
                    <a:ext uri="{9D8B030D-6E8A-4147-A177-3AD203B41FA5}">
                      <a16:colId xmlns:a16="http://schemas.microsoft.com/office/drawing/2014/main" val="1628348927"/>
                    </a:ext>
                  </a:extLst>
                </a:gridCol>
                <a:gridCol w="3595073">
                  <a:extLst>
                    <a:ext uri="{9D8B030D-6E8A-4147-A177-3AD203B41FA5}">
                      <a16:colId xmlns:a16="http://schemas.microsoft.com/office/drawing/2014/main" val="3564049150"/>
                    </a:ext>
                  </a:extLst>
                </a:gridCol>
              </a:tblGrid>
              <a:tr h="915686">
                <a:tc>
                  <a:txBody>
                    <a:bodyPr/>
                    <a:lstStyle/>
                    <a:p>
                      <a:pPr algn="ctr"/>
                      <a:r>
                        <a:rPr lang="en-US" sz="1800" dirty="0">
                          <a:solidFill>
                            <a:schemeClr val="bg1"/>
                          </a:solidFill>
                        </a:rPr>
                        <a:t>1</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indent="0" algn="l">
                        <a:buFont typeface="Arial" panose="020B0604020202020204" pitchFamily="34" charset="0"/>
                        <a:buNone/>
                      </a:pPr>
                      <a:endParaRPr lang="en-US" sz="1200" b="0" dirty="0">
                        <a:solidFill>
                          <a:schemeClr val="tx1"/>
                        </a:solidFill>
                        <a:latin typeface="Segoe UI" panose="020B0502040204020203" pitchFamily="34" charset="0"/>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2</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3</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296024"/>
                  </a:ext>
                </a:extLst>
              </a:tr>
            </a:tbl>
          </a:graphicData>
        </a:graphic>
      </p:graphicFrame>
      <p:sp>
        <p:nvSpPr>
          <p:cNvPr id="7" name="TextBox 6">
            <a:extLst>
              <a:ext uri="{FF2B5EF4-FFF2-40B4-BE49-F238E27FC236}">
                <a16:creationId xmlns:a16="http://schemas.microsoft.com/office/drawing/2014/main" id="{92028F83-BC57-46B6-AE4F-F363D917BFB5}"/>
              </a:ext>
            </a:extLst>
          </p:cNvPr>
          <p:cNvSpPr txBox="1"/>
          <p:nvPr userDrawn="1"/>
        </p:nvSpPr>
        <p:spPr>
          <a:xfrm>
            <a:off x="6226435" y="2026752"/>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Results</a:t>
            </a:r>
          </a:p>
        </p:txBody>
      </p:sp>
      <p:sp>
        <p:nvSpPr>
          <p:cNvPr id="8" name="TextBox 7">
            <a:extLst>
              <a:ext uri="{FF2B5EF4-FFF2-40B4-BE49-F238E27FC236}">
                <a16:creationId xmlns:a16="http://schemas.microsoft.com/office/drawing/2014/main" id="{1B2D9789-D165-4BDB-A460-2343E7F13D54}"/>
              </a:ext>
            </a:extLst>
          </p:cNvPr>
          <p:cNvSpPr txBox="1"/>
          <p:nvPr userDrawn="1"/>
        </p:nvSpPr>
        <p:spPr>
          <a:xfrm>
            <a:off x="226541" y="5243163"/>
            <a:ext cx="2087136"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Resources</a:t>
            </a:r>
          </a:p>
        </p:txBody>
      </p:sp>
      <p:sp>
        <p:nvSpPr>
          <p:cNvPr id="10" name="TextBox 9">
            <a:extLst>
              <a:ext uri="{FF2B5EF4-FFF2-40B4-BE49-F238E27FC236}">
                <a16:creationId xmlns:a16="http://schemas.microsoft.com/office/drawing/2014/main" id="{2A40F325-ADB0-41C7-9EF7-7E36EF2381D6}"/>
              </a:ext>
            </a:extLst>
          </p:cNvPr>
          <p:cNvSpPr txBox="1"/>
          <p:nvPr userDrawn="1"/>
        </p:nvSpPr>
        <p:spPr>
          <a:xfrm>
            <a:off x="226539" y="794128"/>
            <a:ext cx="2090992"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Steps</a:t>
            </a:r>
          </a:p>
        </p:txBody>
      </p:sp>
      <p:sp>
        <p:nvSpPr>
          <p:cNvPr id="19" name="Text Placeholder 18">
            <a:extLst>
              <a:ext uri="{FF2B5EF4-FFF2-40B4-BE49-F238E27FC236}">
                <a16:creationId xmlns:a16="http://schemas.microsoft.com/office/drawing/2014/main" id="{97DBA5D9-8C6D-43D4-A24D-D27248395183}"/>
              </a:ext>
            </a:extLst>
          </p:cNvPr>
          <p:cNvSpPr>
            <a:spLocks noGrp="1"/>
          </p:cNvSpPr>
          <p:nvPr>
            <p:ph type="body" sz="quarter" idx="12" hasCustomPrompt="1"/>
          </p:nvPr>
        </p:nvSpPr>
        <p:spPr>
          <a:xfrm>
            <a:off x="613833" y="1035632"/>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1</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18">
            <a:extLst>
              <a:ext uri="{FF2B5EF4-FFF2-40B4-BE49-F238E27FC236}">
                <a16:creationId xmlns:a16="http://schemas.microsoft.com/office/drawing/2014/main" id="{35DE67FC-9970-40AE-86CC-CDE63AD436CF}"/>
              </a:ext>
            </a:extLst>
          </p:cNvPr>
          <p:cNvSpPr>
            <a:spLocks noGrp="1"/>
          </p:cNvSpPr>
          <p:nvPr>
            <p:ph type="body" sz="quarter" idx="13" hasCustomPrompt="1"/>
          </p:nvPr>
        </p:nvSpPr>
        <p:spPr>
          <a:xfrm>
            <a:off x="4540968" y="1016750"/>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2</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8">
            <a:extLst>
              <a:ext uri="{FF2B5EF4-FFF2-40B4-BE49-F238E27FC236}">
                <a16:creationId xmlns:a16="http://schemas.microsoft.com/office/drawing/2014/main" id="{5DA0B143-17CC-4340-B000-4AB93B418219}"/>
              </a:ext>
            </a:extLst>
          </p:cNvPr>
          <p:cNvSpPr>
            <a:spLocks noGrp="1"/>
          </p:cNvSpPr>
          <p:nvPr>
            <p:ph type="body" sz="quarter" idx="14" hasCustomPrompt="1"/>
          </p:nvPr>
        </p:nvSpPr>
        <p:spPr>
          <a:xfrm>
            <a:off x="8468103" y="1031847"/>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3</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8">
            <a:extLst>
              <a:ext uri="{FF2B5EF4-FFF2-40B4-BE49-F238E27FC236}">
                <a16:creationId xmlns:a16="http://schemas.microsoft.com/office/drawing/2014/main" id="{D3A2EF9D-8503-44C9-8C8A-AD3AB6E8B9E7}"/>
              </a:ext>
            </a:extLst>
          </p:cNvPr>
          <p:cNvSpPr>
            <a:spLocks noGrp="1"/>
          </p:cNvSpPr>
          <p:nvPr>
            <p:ph type="body" sz="quarter" idx="17" hasCustomPrompt="1"/>
          </p:nvPr>
        </p:nvSpPr>
        <p:spPr>
          <a:xfrm>
            <a:off x="249593" y="5514818"/>
            <a:ext cx="11732441" cy="1065841"/>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Resources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8">
            <a:extLst>
              <a:ext uri="{FF2B5EF4-FFF2-40B4-BE49-F238E27FC236}">
                <a16:creationId xmlns:a16="http://schemas.microsoft.com/office/drawing/2014/main" id="{15DBFA86-3281-48C1-B37A-60EAF36BD25D}"/>
              </a:ext>
            </a:extLst>
          </p:cNvPr>
          <p:cNvSpPr>
            <a:spLocks noGrp="1"/>
          </p:cNvSpPr>
          <p:nvPr>
            <p:ph type="body" sz="quarter" idx="16" hasCustomPrompt="1"/>
          </p:nvPr>
        </p:nvSpPr>
        <p:spPr>
          <a:xfrm>
            <a:off x="6237759" y="2265437"/>
            <a:ext cx="5727700" cy="2862989"/>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Results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18">
            <a:extLst>
              <a:ext uri="{FF2B5EF4-FFF2-40B4-BE49-F238E27FC236}">
                <a16:creationId xmlns:a16="http://schemas.microsoft.com/office/drawing/2014/main" id="{2BFCEE7C-1B60-4DD2-A577-07AE5CD0142E}"/>
              </a:ext>
            </a:extLst>
          </p:cNvPr>
          <p:cNvSpPr>
            <a:spLocks noGrp="1"/>
          </p:cNvSpPr>
          <p:nvPr>
            <p:ph type="body" sz="quarter" idx="15" hasCustomPrompt="1"/>
          </p:nvPr>
        </p:nvSpPr>
        <p:spPr>
          <a:xfrm>
            <a:off x="237067" y="2301875"/>
            <a:ext cx="5684763" cy="2826552"/>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Observations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Arrow: Down 10">
            <a:extLst>
              <a:ext uri="{FF2B5EF4-FFF2-40B4-BE49-F238E27FC236}">
                <a16:creationId xmlns:a16="http://schemas.microsoft.com/office/drawing/2014/main" id="{F67E61E6-AA38-485B-AE09-CD08BBD8FABF}"/>
              </a:ext>
            </a:extLst>
          </p:cNvPr>
          <p:cNvSpPr/>
          <p:nvPr userDrawn="1"/>
        </p:nvSpPr>
        <p:spPr bwMode="auto">
          <a:xfrm rot="16200000">
            <a:off x="3981248" y="338329"/>
            <a:ext cx="470385" cy="3805519"/>
          </a:xfrm>
          <a:prstGeom prst="downArrow">
            <a:avLst>
              <a:gd name="adj1" fmla="val 31468"/>
              <a:gd name="adj2" fmla="val 37425"/>
            </a:avLst>
          </a:prstGeom>
          <a:gradFill flip="none" rotWithShape="1">
            <a:gsLst>
              <a:gs pos="0">
                <a:srgbClr val="0078D7">
                  <a:lumMod val="0"/>
                  <a:lumOff val="100000"/>
                  <a:alpha val="0"/>
                </a:srgbClr>
              </a:gs>
              <a:gs pos="100000">
                <a:srgbClr val="0078D7">
                  <a:lumMod val="45000"/>
                  <a:lumOff val="55000"/>
                </a:srgbClr>
              </a:gs>
              <a:gs pos="100000">
                <a:schemeClr val="accent6"/>
              </a:gs>
            </a:gsLst>
            <a:lin ang="5400000" scaled="1"/>
            <a:tileRect/>
          </a:gradFill>
          <a:ln>
            <a:noFill/>
          </a:ln>
          <a:effectLst/>
        </p:spPr>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algn="ctr" defTabSz="699220" fontAlgn="base">
              <a:lnSpc>
                <a:spcPct val="90000"/>
              </a:lnSpc>
              <a:spcBef>
                <a:spcPct val="0"/>
              </a:spcBef>
              <a:spcAft>
                <a:spcPct val="0"/>
              </a:spcAft>
              <a:defRPr/>
            </a:pPr>
            <a:endParaRPr lang="en-US" sz="18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2395472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Text Placeholder 4">
            <a:extLst>
              <a:ext uri="{FF2B5EF4-FFF2-40B4-BE49-F238E27FC236}">
                <a16:creationId xmlns:a16="http://schemas.microsoft.com/office/drawing/2014/main" id="{24211B1E-98C0-42A2-80F7-77814EB2808C}"/>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93430434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11718" y="1018564"/>
            <a:ext cx="5065183"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80101" y="1018564"/>
            <a:ext cx="5067300"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FADCA2-DA60-489B-A501-CF188B651DD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62497174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123" y="0"/>
            <a:ext cx="11418277" cy="80772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086704"/>
            <a:ext cx="5386917"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1726466"/>
            <a:ext cx="5386917"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086704"/>
            <a:ext cx="5389033"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1726466"/>
            <a:ext cx="5389033"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a:extLst>
              <a:ext uri="{FF2B5EF4-FFF2-40B4-BE49-F238E27FC236}">
                <a16:creationId xmlns:a16="http://schemas.microsoft.com/office/drawing/2014/main" id="{D037460C-05C3-42DE-B703-45DCB074BAFD}"/>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26106879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8C7EC5AE-0525-48F7-B435-5B965341506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811163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4">
            <a:extLst>
              <a:ext uri="{FF2B5EF4-FFF2-40B4-BE49-F238E27FC236}">
                <a16:creationId xmlns:a16="http://schemas.microsoft.com/office/drawing/2014/main" id="{0FDE037B-5AC3-4803-B046-88D8FAB9814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3863832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AF9706F-69F9-4C5B-878A-257B9A487E19}"/>
              </a:ext>
            </a:extLst>
          </p:cNvPr>
          <p:cNvSpPr/>
          <p:nvPr userDrawn="1"/>
        </p:nvSpPr>
        <p:spPr bwMode="auto">
          <a:xfrm>
            <a:off x="4728307" y="0"/>
            <a:ext cx="7463692" cy="1424354"/>
          </a:xfrm>
          <a:prstGeom prst="rect">
            <a:avLst/>
          </a:prstGeom>
          <a:solidFill>
            <a:schemeClr val="bg1"/>
          </a:solidFill>
          <a:ln w="9525" cap="flat" cmpd="sng" algn="ctr">
            <a:noFill/>
            <a:prstDash val="solid"/>
            <a:round/>
            <a:headEnd type="none" w="med" len="med"/>
            <a:tailEnd type="none" w="med" len="med"/>
          </a:ln>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6" name="Rectangle 5">
            <a:extLst>
              <a:ext uri="{FF2B5EF4-FFF2-40B4-BE49-F238E27FC236}">
                <a16:creationId xmlns:a16="http://schemas.microsoft.com/office/drawing/2014/main" id="{D4E7A39D-4325-4D40-AA41-B4787F9B32F3}"/>
              </a:ext>
            </a:extLst>
          </p:cNvPr>
          <p:cNvSpPr/>
          <p:nvPr userDrawn="1"/>
        </p:nvSpPr>
        <p:spPr bwMode="auto">
          <a:xfrm>
            <a:off x="0" y="0"/>
            <a:ext cx="4712677" cy="1424354"/>
          </a:xfrm>
          <a:prstGeom prst="rect">
            <a:avLst/>
          </a:prstGeom>
          <a:solidFill>
            <a:srgbClr val="0070C0"/>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2" name="Title 1"/>
          <p:cNvSpPr>
            <a:spLocks noGrp="1"/>
          </p:cNvSpPr>
          <p:nvPr>
            <p:ph type="title"/>
          </p:nvPr>
        </p:nvSpPr>
        <p:spPr>
          <a:xfrm>
            <a:off x="328248" y="273050"/>
            <a:ext cx="4292437" cy="1162050"/>
          </a:xfrm>
        </p:spPr>
        <p:txBody>
          <a:bodyPr anchor="t"/>
          <a:lstStyle>
            <a:lvl1pPr algn="l">
              <a:defRPr sz="2000" b="0"/>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solidFill>
                  <a:schemeClr val="tx1"/>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351693" y="1435101"/>
            <a:ext cx="426899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5" name="Text Placeholder 4">
            <a:extLst>
              <a:ext uri="{FF2B5EF4-FFF2-40B4-BE49-F238E27FC236}">
                <a16:creationId xmlns:a16="http://schemas.microsoft.com/office/drawing/2014/main" id="{90A4200F-D9E6-4624-905A-FC78FABE78C8}"/>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22096666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1116623"/>
            <a:ext cx="7315200" cy="3610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a:extLst>
              <a:ext uri="{FF2B5EF4-FFF2-40B4-BE49-F238E27FC236}">
                <a16:creationId xmlns:a16="http://schemas.microsoft.com/office/drawing/2014/main" id="{7064F4CD-50E4-4810-A21F-C7BB8E8F2CF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408599875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872214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88351" y="1002321"/>
            <a:ext cx="2590800" cy="5378450"/>
          </a:xfrm>
        </p:spPr>
        <p:txBody>
          <a:bodyPr vert="eaVert"/>
          <a:lstStyle>
            <a:lvl1pPr>
              <a:defRPr>
                <a:solidFill>
                  <a:schemeClr val="tx1"/>
                </a:solidFill>
              </a:defRPr>
            </a:lvl1pPr>
          </a:lstStyle>
          <a:p>
            <a:r>
              <a:rPr lang="en-US" dirty="0"/>
              <a:t>Click to edit Master title style</a:t>
            </a:r>
          </a:p>
        </p:txBody>
      </p:sp>
      <p:sp>
        <p:nvSpPr>
          <p:cNvPr id="3" name="Vertical Text Placeholder 2"/>
          <p:cNvSpPr>
            <a:spLocks noGrp="1"/>
          </p:cNvSpPr>
          <p:nvPr>
            <p:ph type="body" orient="vert" idx="1"/>
          </p:nvPr>
        </p:nvSpPr>
        <p:spPr>
          <a:xfrm>
            <a:off x="611718" y="1002321"/>
            <a:ext cx="7573433" cy="5378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893373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1_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9285" y="291104"/>
            <a:ext cx="11385484" cy="899665"/>
          </a:xfrm>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812634341"/>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itle &amp;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81"/>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471"/>
            </a:lvl2pPr>
            <a:lvl3pPr marL="168008" indent="0">
              <a:buNone/>
              <a:defRPr/>
            </a:lvl3pPr>
            <a:lvl4pPr marL="336016" indent="0">
              <a:buNone/>
              <a:defRPr/>
            </a:lvl4pPr>
            <a:lvl5pPr marL="504024"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5494741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420776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4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516267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03EBAF-BB52-4FEC-9EE9-8BBEE62A6D43}" type="datetimeFigureOut">
              <a:rPr lang="de-DE" smtClean="0">
                <a:solidFill>
                  <a:prstClr val="black">
                    <a:tint val="75000"/>
                  </a:prstClr>
                </a:solidFill>
              </a:rPr>
              <a:pPr/>
              <a:t>13.06.2018</a:t>
            </a:fld>
            <a:endParaRPr lang="de-DE">
              <a:solidFill>
                <a:prstClr val="black">
                  <a:tint val="75000"/>
                </a:prstClr>
              </a:solidFill>
            </a:endParaRPr>
          </a:p>
        </p:txBody>
      </p:sp>
      <p:sp>
        <p:nvSpPr>
          <p:cNvPr id="3" name="Footer Placeholder 2"/>
          <p:cNvSpPr>
            <a:spLocks noGrp="1"/>
          </p:cNvSpPr>
          <p:nvPr>
            <p:ph type="ftr" sz="quarter" idx="11"/>
          </p:nvPr>
        </p:nvSpPr>
        <p:spPr/>
        <p:txBody>
          <a:bodyPr/>
          <a:lstStyle/>
          <a:p>
            <a:endParaRPr lang="de-DE">
              <a:solidFill>
                <a:prstClr val="black">
                  <a:tint val="75000"/>
                </a:prstClr>
              </a:solidFill>
            </a:endParaRPr>
          </a:p>
        </p:txBody>
      </p:sp>
      <p:sp>
        <p:nvSpPr>
          <p:cNvPr id="4" name="Slide Number Placeholder 3"/>
          <p:cNvSpPr>
            <a:spLocks noGrp="1"/>
          </p:cNvSpPr>
          <p:nvPr>
            <p:ph type="sldNum" sz="quarter" idx="12"/>
          </p:nvPr>
        </p:nvSpPr>
        <p:spPr/>
        <p:txBody>
          <a:bodyPr/>
          <a:lstStyle/>
          <a:p>
            <a:fld id="{78737CF5-2D32-48D6-9100-749DEC1D6F62}"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300583393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cSld name="1_Section Header">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92703" y="358017"/>
            <a:ext cx="10515600" cy="2275854"/>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92703" y="2994923"/>
            <a:ext cx="10515600" cy="1500187"/>
          </a:xfrm>
        </p:spPr>
        <p:txBody>
          <a:bodyPr/>
          <a:lstStyle>
            <a:lvl1pPr marL="0" indent="0">
              <a:buNone/>
              <a:defRPr sz="1800" baseline="0">
                <a:solidFill>
                  <a:srgbClr val="0070C0"/>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6/13/2018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pic>
        <p:nvPicPr>
          <p:cNvPr id="7" name="Picture 6"/>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3" y="6061768"/>
            <a:ext cx="1522404" cy="326167"/>
          </a:xfrm>
          <a:prstGeom prst="rect">
            <a:avLst/>
          </a:prstGeom>
        </p:spPr>
      </p:pic>
    </p:spTree>
    <p:extLst>
      <p:ext uri="{BB962C8B-B14F-4D97-AF65-F5344CB8AC3E}">
        <p14:creationId xmlns:p14="http://schemas.microsoft.com/office/powerpoint/2010/main" val="457987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9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950"/>
                                        <p:tgtEl>
                                          <p:spTgt spid="7"/>
                                        </p:tgtEl>
                                      </p:cBhvr>
                                    </p:animEffect>
                                  </p:childTnLst>
                                </p:cTn>
                              </p:par>
                              <p:par>
                                <p:cTn id="8" presetID="63" presetClass="path" presetSubtype="0" decel="100000" fill="hold" nodeType="withEffect">
                                  <p:stCondLst>
                                    <p:cond delay="900"/>
                                  </p:stCondLst>
                                  <p:childTnLst>
                                    <p:animMotion origin="layout" path="M -0.01455 -1.34362E-6 L -3.90605E-7 -1.34362E-6 " pathEditMode="relative" rAng="0" ptsTypes="AA">
                                      <p:cBhvr>
                                        <p:cTn id="9" dur="950" fill="hold"/>
                                        <p:tgtEl>
                                          <p:spTgt spid="7"/>
                                        </p:tgtEl>
                                        <p:attrNameLst>
                                          <p:attrName>ppt_x</p:attrName>
                                          <p:attrName>ppt_y</p:attrName>
                                        </p:attrNameLst>
                                      </p:cBhvr>
                                      <p:rCtr x="728" y="0"/>
                                    </p:animMotion>
                                  </p:childTnLst>
                                </p:cTn>
                              </p:par>
                              <p:par>
                                <p:cTn id="10" presetID="6" presetClass="emph" presetSubtype="0" accel="100000" autoRev="1" fill="hold" nodeType="withEffect">
                                  <p:stCondLst>
                                    <p:cond delay="200"/>
                                  </p:stCondLst>
                                  <p:childTnLst>
                                    <p:animScale>
                                      <p:cBhvr>
                                        <p:cTn id="11" dur="500" fill="hold"/>
                                        <p:tgtEl>
                                          <p:spTgt spid="7"/>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xam Tip">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AA6D59-CBDC-4B28-BD8C-5E1C09B31A46}"/>
              </a:ext>
            </a:extLst>
          </p:cNvPr>
          <p:cNvSpPr/>
          <p:nvPr userDrawn="1"/>
        </p:nvSpPr>
        <p:spPr>
          <a:xfrm>
            <a:off x="0" y="0"/>
            <a:ext cx="12192000" cy="6858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268081" y="639602"/>
            <a:ext cx="11655839" cy="715581"/>
          </a:xfrm>
        </p:spPr>
        <p:txBody>
          <a:bodyPr>
            <a:normAutofit/>
          </a:bodyPr>
          <a:lstStyle>
            <a:lvl1pPr algn="l" defTabSz="685800" rtl="0" eaLnBrk="1" latinLnBrk="0" hangingPunct="1">
              <a:lnSpc>
                <a:spcPct val="90000"/>
              </a:lnSpc>
              <a:spcBef>
                <a:spcPct val="0"/>
              </a:spcBef>
              <a:buNone/>
              <a:defRPr lang="en-US" sz="3200" b="1" i="1" u="none" kern="1200" baseline="0" dirty="0">
                <a:solidFill>
                  <a:schemeClr val="tx1"/>
                </a:solidFill>
                <a:latin typeface="+mj-lt"/>
                <a:ea typeface="+mj-ea"/>
                <a:cs typeface="+mj-cs"/>
              </a:defRPr>
            </a:lvl1pPr>
          </a:lstStyle>
          <a:p>
            <a:r>
              <a:rPr lang="en-US" dirty="0"/>
              <a:t>Click to add Title</a:t>
            </a:r>
          </a:p>
        </p:txBody>
      </p:sp>
      <p:sp>
        <p:nvSpPr>
          <p:cNvPr id="4" name="Text Placeholder 3"/>
          <p:cNvSpPr>
            <a:spLocks noGrp="1"/>
          </p:cNvSpPr>
          <p:nvPr>
            <p:ph type="body" sz="quarter" idx="11" hasCustomPrompt="1"/>
          </p:nvPr>
        </p:nvSpPr>
        <p:spPr>
          <a:xfrm>
            <a:off x="268080" y="1441794"/>
            <a:ext cx="11655840" cy="4471326"/>
          </a:xfrm>
        </p:spPr>
        <p:txBody>
          <a:bodyPr>
            <a:noAutofit/>
          </a:bodyPr>
          <a:lstStyle>
            <a:lvl1pPr marL="0" indent="0">
              <a:buNone/>
              <a:defRPr sz="3000"/>
            </a:lvl1pPr>
            <a:lvl2pPr marL="21009" indent="0">
              <a:buNone/>
              <a:defRPr sz="1471"/>
            </a:lvl2pPr>
            <a:lvl3pPr marL="164571" indent="0">
              <a:buNone/>
              <a:defRPr sz="1471"/>
            </a:lvl3pPr>
            <a:lvl4pPr marL="350151" indent="0">
              <a:buNone/>
              <a:defRPr sz="1324"/>
            </a:lvl4pPr>
            <a:lvl5pPr marL="543901" indent="0">
              <a:buNone/>
              <a:defRPr sz="1324"/>
            </a:lvl5pPr>
          </a:lstStyle>
          <a:p>
            <a:pPr lvl="0"/>
            <a:r>
              <a:rPr lang="en-US" dirty="0"/>
              <a:t>Click to edit</a:t>
            </a:r>
          </a:p>
        </p:txBody>
      </p:sp>
      <p:sp>
        <p:nvSpPr>
          <p:cNvPr id="5" name="Rectangle 4"/>
          <p:cNvSpPr/>
          <p:nvPr userDrawn="1"/>
        </p:nvSpPr>
        <p:spPr>
          <a:xfrm>
            <a:off x="268081" y="86612"/>
            <a:ext cx="3235181" cy="715581"/>
          </a:xfrm>
          <a:prstGeom prst="rect">
            <a:avLst/>
          </a:prstGeom>
        </p:spPr>
        <p:txBody>
          <a:bodyPr wrap="none">
            <a:spAutoFit/>
          </a:bodyPr>
          <a:lstStyle/>
          <a:p>
            <a:pPr algn="l"/>
            <a:r>
              <a:rPr lang="en-US" sz="4050" b="1" dirty="0"/>
              <a:t>EXAM TIP!</a:t>
            </a:r>
          </a:p>
        </p:txBody>
      </p:sp>
      <p:sp>
        <p:nvSpPr>
          <p:cNvPr id="6" name="Text Placeholder 4">
            <a:extLst>
              <a:ext uri="{FF2B5EF4-FFF2-40B4-BE49-F238E27FC236}">
                <a16:creationId xmlns:a16="http://schemas.microsoft.com/office/drawing/2014/main" id="{380C91C6-C6AF-40A3-AE50-C2507708BECF}"/>
              </a:ext>
            </a:extLst>
          </p:cNvPr>
          <p:cNvSpPr>
            <a:spLocks noGrp="1"/>
          </p:cNvSpPr>
          <p:nvPr>
            <p:ph type="body" sz="quarter" idx="10" hasCustomPrompt="1"/>
          </p:nvPr>
        </p:nvSpPr>
        <p:spPr>
          <a:xfrm>
            <a:off x="211139" y="5987143"/>
            <a:ext cx="11712781" cy="823460"/>
          </a:xfrm>
          <a:solidFill>
            <a:srgbClr val="00B050"/>
          </a:solidFill>
        </p:spPr>
        <p:txBody>
          <a:bodyPr>
            <a:noAutofit/>
          </a:bodyPr>
          <a:lstStyle>
            <a:lvl1pPr marL="0" indent="0">
              <a:buFontTx/>
              <a:buNone/>
              <a:defRPr sz="1500" u="sng">
                <a:solidFill>
                  <a:schemeClr val="tx1">
                    <a:lumMod val="95000"/>
                    <a:lumOff val="5000"/>
                  </a:schemeClr>
                </a:solidFill>
              </a:defRPr>
            </a:lvl1pPr>
            <a:lvl2pPr marL="342900" indent="0">
              <a:buFontTx/>
              <a:buNone/>
              <a:defRPr sz="1500" u="sng">
                <a:solidFill>
                  <a:schemeClr val="tx1">
                    <a:lumMod val="95000"/>
                    <a:lumOff val="5000"/>
                  </a:schemeClr>
                </a:solidFill>
              </a:defRPr>
            </a:lvl2pPr>
            <a:lvl3pPr marL="685800" indent="0">
              <a:buFontTx/>
              <a:buNone/>
              <a:defRPr sz="1500" u="sng">
                <a:solidFill>
                  <a:schemeClr val="tx1">
                    <a:lumMod val="95000"/>
                    <a:lumOff val="5000"/>
                  </a:schemeClr>
                </a:solidFill>
              </a:defRPr>
            </a:lvl3pPr>
            <a:lvl4pPr marL="1028700" indent="0">
              <a:buFontTx/>
              <a:buNone/>
              <a:defRPr sz="1500" u="sng">
                <a:solidFill>
                  <a:schemeClr val="tx1">
                    <a:lumMod val="95000"/>
                    <a:lumOff val="5000"/>
                  </a:schemeClr>
                </a:solidFill>
              </a:defRPr>
            </a:lvl4pPr>
            <a:lvl5pPr marL="1371600" indent="0">
              <a:buFontTx/>
              <a:buNone/>
              <a:defRPr sz="1500" u="sng">
                <a:solidFill>
                  <a:schemeClr val="tx1">
                    <a:lumMod val="95000"/>
                    <a:lumOff val="5000"/>
                  </a:schemeClr>
                </a:solidFill>
              </a:defRPr>
            </a:lvl5pPr>
          </a:lstStyle>
          <a:p>
            <a:pPr lvl="0"/>
            <a:r>
              <a:rPr lang="en-US" dirty="0"/>
              <a:t>Edit Source URL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4539075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ase Study Ques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5B7C354-0C5C-4196-BE29-DBA8ABB17A4F}"/>
              </a:ext>
            </a:extLst>
          </p:cNvPr>
          <p:cNvSpPr/>
          <p:nvPr userDrawn="1"/>
        </p:nvSpPr>
        <p:spPr>
          <a:xfrm>
            <a:off x="0" y="0"/>
            <a:ext cx="12192000" cy="6172200"/>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7744812-071B-4DDA-A498-60D67CDBA951}"/>
              </a:ext>
            </a:extLst>
          </p:cNvPr>
          <p:cNvSpPr>
            <a:spLocks noGrp="1"/>
          </p:cNvSpPr>
          <p:nvPr>
            <p:ph type="title" hasCustomPrompt="1"/>
          </p:nvPr>
        </p:nvSpPr>
        <p:spPr/>
        <p:txBody>
          <a:bodyPr/>
          <a:lstStyle>
            <a:lvl1pPr>
              <a:defRPr/>
            </a:lvl1pPr>
          </a:lstStyle>
          <a:p>
            <a:r>
              <a:rPr lang="en-US" dirty="0"/>
              <a:t>Click to edit Scenario Case Study Title</a:t>
            </a:r>
          </a:p>
        </p:txBody>
      </p:sp>
      <p:sp>
        <p:nvSpPr>
          <p:cNvPr id="4" name="Content Placeholder 2">
            <a:extLst>
              <a:ext uri="{FF2B5EF4-FFF2-40B4-BE49-F238E27FC236}">
                <a16:creationId xmlns:a16="http://schemas.microsoft.com/office/drawing/2014/main" id="{428BF76E-A867-413D-99D3-38C859FD2EBE}"/>
              </a:ext>
            </a:extLst>
          </p:cNvPr>
          <p:cNvSpPr>
            <a:spLocks noGrp="1"/>
          </p:cNvSpPr>
          <p:nvPr>
            <p:ph idx="1" hasCustomPrompt="1"/>
          </p:nvPr>
        </p:nvSpPr>
        <p:spPr>
          <a:xfrm>
            <a:off x="372634" y="868681"/>
            <a:ext cx="11433116" cy="5212080"/>
          </a:xfrm>
        </p:spPr>
        <p:txBody>
          <a:bodyPr/>
          <a:lstStyle>
            <a:lvl1pPr marL="0" indent="0">
              <a:buFont typeface="+mj-lt"/>
              <a:buNone/>
              <a:defRPr/>
            </a:lvl1pPr>
          </a:lstStyle>
          <a:p>
            <a:pPr lvl="0"/>
            <a:r>
              <a:rPr lang="en-US" dirty="0"/>
              <a:t>Edit Scenario Case Study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4A939B04-3C34-406A-BE95-60EE5E849FD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http://URL..</a:t>
            </a:r>
          </a:p>
        </p:txBody>
      </p:sp>
    </p:spTree>
    <p:extLst>
      <p:ext uri="{BB962C8B-B14F-4D97-AF65-F5344CB8AC3E}">
        <p14:creationId xmlns:p14="http://schemas.microsoft.com/office/powerpoint/2010/main" val="3504820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es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0"/>
            <a:ext cx="12192000" cy="2008094"/>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124409" y="-4"/>
            <a:ext cx="11781452" cy="1824321"/>
          </a:xfrm>
        </p:spPr>
        <p:txBody>
          <a:bodyPr/>
          <a:lstStyle>
            <a:lvl1pPr>
              <a:defRPr>
                <a:solidFill>
                  <a:schemeClr val="bg1"/>
                </a:solidFill>
              </a:defRPr>
            </a:lvl1pPr>
          </a:lstStyle>
          <a:p>
            <a:r>
              <a:rPr lang="en-US" dirty="0"/>
              <a:t>Question…. This is a test</a:t>
            </a:r>
          </a:p>
        </p:txBody>
      </p:sp>
      <p:sp>
        <p:nvSpPr>
          <p:cNvPr id="3" name="Content Placeholder 2"/>
          <p:cNvSpPr>
            <a:spLocks noGrp="1"/>
          </p:cNvSpPr>
          <p:nvPr>
            <p:ph idx="1" hasCustomPrompt="1"/>
          </p:nvPr>
        </p:nvSpPr>
        <p:spPr>
          <a:xfrm>
            <a:off x="348250" y="2057400"/>
            <a:ext cx="11433116" cy="4138466"/>
          </a:xfrm>
        </p:spPr>
        <p:txBody>
          <a:bodyPr/>
          <a:lstStyle>
            <a:lvl1pPr marL="514350" indent="-514350">
              <a:buFont typeface="+mj-lt"/>
              <a:buAutoNum type="arabicParenR"/>
              <a:defRPr/>
            </a:lvl1pPr>
          </a:lstStyle>
          <a:p>
            <a:pPr lvl="0"/>
            <a:r>
              <a:rPr lang="en-US" dirty="0"/>
              <a:t>Edit Question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422124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nsw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17D637C-ACFC-4A4F-854E-9FA928AAF434}"/>
              </a:ext>
            </a:extLst>
          </p:cNvPr>
          <p:cNvSpPr/>
          <p:nvPr userDrawn="1"/>
        </p:nvSpPr>
        <p:spPr>
          <a:xfrm>
            <a:off x="0" y="0"/>
            <a:ext cx="12192000" cy="200809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222739" y="-3"/>
            <a:ext cx="11816861" cy="1931897"/>
          </a:xfrm>
        </p:spPr>
        <p:txBody>
          <a:bodyPr/>
          <a:lstStyle>
            <a:lvl1pPr>
              <a:defRPr sz="2400">
                <a:solidFill>
                  <a:schemeClr val="bg1"/>
                </a:solidFill>
              </a:defRPr>
            </a:lvl1pPr>
          </a:lstStyle>
          <a:p>
            <a:r>
              <a:rPr lang="en-US" dirty="0"/>
              <a:t>Answer Repeat Question Here…</a:t>
            </a:r>
          </a:p>
        </p:txBody>
      </p:sp>
      <p:sp>
        <p:nvSpPr>
          <p:cNvPr id="3" name="Content Placeholder 2"/>
          <p:cNvSpPr>
            <a:spLocks noGrp="1"/>
          </p:cNvSpPr>
          <p:nvPr>
            <p:ph idx="1" hasCustomPrompt="1"/>
          </p:nvPr>
        </p:nvSpPr>
        <p:spPr>
          <a:xfrm>
            <a:off x="348250" y="2061882"/>
            <a:ext cx="11433116" cy="4133984"/>
          </a:xfrm>
        </p:spPr>
        <p:txBody>
          <a:bodyPr/>
          <a:lstStyle>
            <a:lvl1pPr marL="514350" indent="-514350">
              <a:buFont typeface="+mj-lt"/>
              <a:buAutoNum type="arabicParenR"/>
              <a:defRPr/>
            </a:lvl1pPr>
          </a:lstStyle>
          <a:p>
            <a:pPr lvl="0"/>
            <a:r>
              <a:rPr lang="en-US" dirty="0"/>
              <a:t>Paste Answers from Question Slide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solidFill>
                  <a:srgbClr val="0043C8"/>
                </a:solidFill>
              </a:defRPr>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http://...</a:t>
            </a:r>
          </a:p>
        </p:txBody>
      </p:sp>
    </p:spTree>
    <p:extLst>
      <p:ext uri="{BB962C8B-B14F-4D97-AF65-F5344CB8AC3E}">
        <p14:creationId xmlns:p14="http://schemas.microsoft.com/office/powerpoint/2010/main" val="32057322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18" Type="http://schemas.openxmlformats.org/officeDocument/2006/relationships/slideLayout" Target="../slideLayouts/slideLayout48.xml"/><Relationship Id="rId26" Type="http://schemas.openxmlformats.org/officeDocument/2006/relationships/slideLayout" Target="../slideLayouts/slideLayout56.xml"/><Relationship Id="rId3" Type="http://schemas.openxmlformats.org/officeDocument/2006/relationships/slideLayout" Target="../slideLayouts/slideLayout33.xml"/><Relationship Id="rId21" Type="http://schemas.openxmlformats.org/officeDocument/2006/relationships/slideLayout" Target="../slideLayouts/slideLayout51.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5" Type="http://schemas.openxmlformats.org/officeDocument/2006/relationships/slideLayout" Target="../slideLayouts/slideLayout55.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0" Type="http://schemas.openxmlformats.org/officeDocument/2006/relationships/slideLayout" Target="../slideLayouts/slideLayout50.xml"/><Relationship Id="rId29" Type="http://schemas.openxmlformats.org/officeDocument/2006/relationships/slideLayout" Target="../slideLayouts/slideLayout59.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24" Type="http://schemas.openxmlformats.org/officeDocument/2006/relationships/slideLayout" Target="../slideLayouts/slideLayout54.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23" Type="http://schemas.openxmlformats.org/officeDocument/2006/relationships/slideLayout" Target="../slideLayouts/slideLayout53.xml"/><Relationship Id="rId28" Type="http://schemas.openxmlformats.org/officeDocument/2006/relationships/slideLayout" Target="../slideLayouts/slideLayout58.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slideLayout" Target="../slideLayouts/slideLayout52.xml"/><Relationship Id="rId27" Type="http://schemas.openxmlformats.org/officeDocument/2006/relationships/slideLayout" Target="../slideLayouts/slideLayout57.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1"/>
            <a:ext cx="12192000" cy="100232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5001" name="Rectangle 9"/>
          <p:cNvSpPr>
            <a:spLocks noChangeArrowheads="1"/>
          </p:cNvSpPr>
          <p:nvPr/>
        </p:nvSpPr>
        <p:spPr bwMode="auto">
          <a:xfrm>
            <a:off x="6351" y="731839"/>
            <a:ext cx="12181416" cy="6111875"/>
          </a:xfrm>
          <a:prstGeom prst="rect">
            <a:avLst/>
          </a:prstGeom>
          <a:noFill/>
          <a:ln w="28575" algn="ctr">
            <a:noFill/>
            <a:miter lim="800000"/>
            <a:headEnd/>
            <a:tailEnd/>
          </a:ln>
          <a:effectLst/>
        </p:spPr>
        <p:txBody>
          <a:bodyPr wrap="none" anchor="ctr"/>
          <a:lstStyle/>
          <a:p>
            <a:pPr algn="ctr" eaLnBrk="0" hangingPunct="0">
              <a:defRPr/>
            </a:pPr>
            <a:endParaRPr lang="en-US" dirty="0">
              <a:cs typeface="+mn-cs"/>
            </a:endParaRPr>
          </a:p>
        </p:txBody>
      </p:sp>
      <p:sp>
        <p:nvSpPr>
          <p:cNvPr id="1029" name="Rectangle 4"/>
          <p:cNvSpPr>
            <a:spLocks noGrp="1" noChangeArrowheads="1"/>
          </p:cNvSpPr>
          <p:nvPr>
            <p:ph type="title"/>
          </p:nvPr>
        </p:nvSpPr>
        <p:spPr bwMode="auto">
          <a:xfrm>
            <a:off x="187571" y="-3"/>
            <a:ext cx="11769968" cy="896817"/>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Slide Title</a:t>
            </a:r>
          </a:p>
        </p:txBody>
      </p:sp>
      <p:sp>
        <p:nvSpPr>
          <p:cNvPr id="1030" name="Rectangle 5"/>
          <p:cNvSpPr>
            <a:spLocks noGrp="1" noChangeArrowheads="1"/>
          </p:cNvSpPr>
          <p:nvPr>
            <p:ph type="body" idx="1"/>
          </p:nvPr>
        </p:nvSpPr>
        <p:spPr bwMode="auto">
          <a:xfrm>
            <a:off x="348338" y="1021215"/>
            <a:ext cx="11433116" cy="514735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6F9E1F0F-225E-4E24-B49F-412C1037260E}"/>
              </a:ext>
            </a:extLst>
          </p:cNvPr>
          <p:cNvSpPr txBox="1"/>
          <p:nvPr userDrawn="1"/>
        </p:nvSpPr>
        <p:spPr>
          <a:xfrm>
            <a:off x="9000795" y="6566715"/>
            <a:ext cx="3184855" cy="276999"/>
          </a:xfrm>
          <a:prstGeom prst="rect">
            <a:avLst/>
          </a:prstGeom>
          <a:noFill/>
        </p:spPr>
        <p:txBody>
          <a:bodyPr wrap="square" rtlCol="0">
            <a:spAutoFit/>
          </a:bodyPr>
          <a:lstStyle/>
          <a:p>
            <a:pPr algn="r"/>
            <a:r>
              <a:rPr lang="en-US" sz="1200" b="0" dirty="0">
                <a:solidFill>
                  <a:schemeClr val="bg2">
                    <a:lumMod val="75000"/>
                  </a:schemeClr>
                </a:solidFill>
              </a:rPr>
              <a:t>#70-535 @ITProGuru</a:t>
            </a:r>
          </a:p>
        </p:txBody>
      </p:sp>
    </p:spTree>
    <p:extLst>
      <p:ext uri="{BB962C8B-B14F-4D97-AF65-F5344CB8AC3E}">
        <p14:creationId xmlns:p14="http://schemas.microsoft.com/office/powerpoint/2010/main" val="2642523221"/>
      </p:ext>
    </p:extLst>
  </p:cSld>
  <p:clrMap bg1="lt1" tx1="dk1" bg2="lt2" tx2="dk2" accent1="accent1" accent2="accent2" accent3="accent3" accent4="accent4" accent5="accent5" accent6="accent6" hlink="hlink" folHlink="folHlink"/>
  <p:sldLayoutIdLst>
    <p:sldLayoutId id="2147483709" r:id="rId1"/>
    <p:sldLayoutId id="2147483661" r:id="rId2"/>
    <p:sldLayoutId id="2147483716" r:id="rId3"/>
    <p:sldLayoutId id="2147483672" r:id="rId4"/>
    <p:sldLayoutId id="2147483666" r:id="rId5"/>
    <p:sldLayoutId id="2147483701" r:id="rId6"/>
    <p:sldLayoutId id="2147483707" r:id="rId7"/>
    <p:sldLayoutId id="2147483662" r:id="rId8"/>
    <p:sldLayoutId id="2147483699" r:id="rId9"/>
    <p:sldLayoutId id="2147483708" r:id="rId10"/>
    <p:sldLayoutId id="2147483702" r:id="rId11"/>
    <p:sldLayoutId id="2147483700" r:id="rId12"/>
    <p:sldLayoutId id="2147483705" r:id="rId13"/>
    <p:sldLayoutId id="2147483703" r:id="rId14"/>
    <p:sldLayoutId id="2147483706" r:id="rId15"/>
    <p:sldLayoutId id="2147483663" r:id="rId16"/>
    <p:sldLayoutId id="2147483664" r:id="rId17"/>
    <p:sldLayoutId id="2147483665" r:id="rId18"/>
    <p:sldLayoutId id="2147483667" r:id="rId19"/>
    <p:sldLayoutId id="2147483668" r:id="rId20"/>
    <p:sldLayoutId id="2147483669" r:id="rId21"/>
    <p:sldLayoutId id="2147483711" r:id="rId22"/>
    <p:sldLayoutId id="2147483713" r:id="rId23"/>
    <p:sldLayoutId id="2147483670" r:id="rId24"/>
    <p:sldLayoutId id="2147483671" r:id="rId25"/>
    <p:sldLayoutId id="2147483717" r:id="rId26"/>
    <p:sldLayoutId id="2147483714" r:id="rId27"/>
    <p:sldLayoutId id="2147483718" r:id="rId28"/>
    <p:sldLayoutId id="2147483719" r:id="rId29"/>
    <p:sldLayoutId id="2147483720" r:id="rId30"/>
  </p:sldLayoutIdLst>
  <p:txStyles>
    <p:titleStyle>
      <a:lvl1pPr algn="l" rtl="0" eaLnBrk="1" fontAlgn="base" hangingPunct="1">
        <a:lnSpc>
          <a:spcPct val="85000"/>
        </a:lnSpc>
        <a:spcBef>
          <a:spcPct val="0"/>
        </a:spcBef>
        <a:spcAft>
          <a:spcPct val="0"/>
        </a:spcAft>
        <a:buClr>
          <a:srgbClr val="DC0081"/>
        </a:buClr>
        <a:buFont typeface="Wingdings" pitchFamily="2" charset="2"/>
        <a:defRPr sz="2800">
          <a:solidFill>
            <a:schemeClr val="bg1"/>
          </a:solidFill>
          <a:latin typeface="Segoe UI" pitchFamily="34" charset="0"/>
          <a:ea typeface="Segoe UI" pitchFamily="34" charset="0"/>
          <a:cs typeface="Segoe UI" pitchFamily="34" charset="0"/>
        </a:defRPr>
      </a:lvl1pPr>
      <a:lvl2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2pPr>
      <a:lvl3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3pPr>
      <a:lvl4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4pPr>
      <a:lvl5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5pPr>
      <a:lvl6pPr marL="4572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6pPr>
      <a:lvl7pPr marL="9144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7pPr>
      <a:lvl8pPr marL="13716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8pPr>
      <a:lvl9pPr marL="18288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9pPr>
    </p:titleStyle>
    <p:body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pitchFamily="34" charset="0"/>
          <a:ea typeface="Segoe UI" pitchFamily="34" charset="0"/>
          <a:cs typeface="Segoe UI"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pitchFamily="34" charset="0"/>
          <a:ea typeface="Segoe UI" pitchFamily="34" charset="0"/>
          <a:cs typeface="Segoe UI"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pitchFamily="34" charset="0"/>
          <a:ea typeface="Segoe UI" pitchFamily="34" charset="0"/>
          <a:cs typeface="Segoe UI"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1"/>
            <a:ext cx="12192000" cy="100232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5001" name="Rectangle 9"/>
          <p:cNvSpPr>
            <a:spLocks noChangeArrowheads="1"/>
          </p:cNvSpPr>
          <p:nvPr/>
        </p:nvSpPr>
        <p:spPr bwMode="auto">
          <a:xfrm>
            <a:off x="6351" y="731839"/>
            <a:ext cx="12181416" cy="6111875"/>
          </a:xfrm>
          <a:prstGeom prst="rect">
            <a:avLst/>
          </a:prstGeom>
          <a:noFill/>
          <a:ln w="28575" algn="ctr">
            <a:noFill/>
            <a:miter lim="800000"/>
            <a:headEnd/>
            <a:tailEnd/>
          </a:ln>
          <a:effectLst/>
        </p:spPr>
        <p:txBody>
          <a:bodyPr wrap="none" anchor="ctr"/>
          <a:lstStyle/>
          <a:p>
            <a:pPr algn="ctr" eaLnBrk="0" hangingPunct="0">
              <a:defRPr/>
            </a:pPr>
            <a:endParaRPr lang="en-US" dirty="0">
              <a:cs typeface="+mn-cs"/>
            </a:endParaRPr>
          </a:p>
        </p:txBody>
      </p:sp>
      <p:sp>
        <p:nvSpPr>
          <p:cNvPr id="1029" name="Rectangle 4"/>
          <p:cNvSpPr>
            <a:spLocks noGrp="1" noChangeArrowheads="1"/>
          </p:cNvSpPr>
          <p:nvPr>
            <p:ph type="title"/>
          </p:nvPr>
        </p:nvSpPr>
        <p:spPr bwMode="auto">
          <a:xfrm>
            <a:off x="187571" y="-3"/>
            <a:ext cx="11769968" cy="896817"/>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Slide Title</a:t>
            </a:r>
          </a:p>
        </p:txBody>
      </p:sp>
      <p:sp>
        <p:nvSpPr>
          <p:cNvPr id="1030" name="Rectangle 5"/>
          <p:cNvSpPr>
            <a:spLocks noGrp="1" noChangeArrowheads="1"/>
          </p:cNvSpPr>
          <p:nvPr>
            <p:ph type="body" idx="1"/>
          </p:nvPr>
        </p:nvSpPr>
        <p:spPr bwMode="auto">
          <a:xfrm>
            <a:off x="348338" y="1021215"/>
            <a:ext cx="11433116" cy="514735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6F9E1F0F-225E-4E24-B49F-412C1037260E}"/>
              </a:ext>
            </a:extLst>
          </p:cNvPr>
          <p:cNvSpPr txBox="1"/>
          <p:nvPr userDrawn="1"/>
        </p:nvSpPr>
        <p:spPr>
          <a:xfrm>
            <a:off x="9000795" y="6566715"/>
            <a:ext cx="3184855" cy="276999"/>
          </a:xfrm>
          <a:prstGeom prst="rect">
            <a:avLst/>
          </a:prstGeom>
          <a:noFill/>
        </p:spPr>
        <p:txBody>
          <a:bodyPr wrap="square" rtlCol="0">
            <a:spAutoFit/>
          </a:bodyPr>
          <a:lstStyle/>
          <a:p>
            <a:pPr algn="r"/>
            <a:r>
              <a:rPr lang="en-US" sz="1200" b="0" dirty="0">
                <a:solidFill>
                  <a:schemeClr val="bg2">
                    <a:lumMod val="75000"/>
                  </a:schemeClr>
                </a:solidFill>
              </a:rPr>
              <a:t>#AzureArch  @stilldrey</a:t>
            </a:r>
          </a:p>
        </p:txBody>
      </p:sp>
    </p:spTree>
    <p:extLst>
      <p:ext uri="{BB962C8B-B14F-4D97-AF65-F5344CB8AC3E}">
        <p14:creationId xmlns:p14="http://schemas.microsoft.com/office/powerpoint/2010/main" val="3612758333"/>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 id="2147483736" r:id="rId15"/>
    <p:sldLayoutId id="2147483737" r:id="rId16"/>
    <p:sldLayoutId id="2147483738" r:id="rId17"/>
    <p:sldLayoutId id="2147483739" r:id="rId18"/>
    <p:sldLayoutId id="2147483740" r:id="rId19"/>
    <p:sldLayoutId id="2147483741" r:id="rId20"/>
    <p:sldLayoutId id="2147483742" r:id="rId21"/>
    <p:sldLayoutId id="2147483743" r:id="rId22"/>
    <p:sldLayoutId id="2147483744" r:id="rId23"/>
    <p:sldLayoutId id="2147483745" r:id="rId24"/>
    <p:sldLayoutId id="2147483748" r:id="rId25"/>
    <p:sldLayoutId id="2147483749" r:id="rId26"/>
    <p:sldLayoutId id="2147483750" r:id="rId27"/>
    <p:sldLayoutId id="2147483751" r:id="rId28"/>
    <p:sldLayoutId id="2147483757" r:id="rId29"/>
  </p:sldLayoutIdLst>
  <p:txStyles>
    <p:titleStyle>
      <a:lvl1pPr algn="l" rtl="0" eaLnBrk="1" fontAlgn="base" hangingPunct="1">
        <a:lnSpc>
          <a:spcPct val="85000"/>
        </a:lnSpc>
        <a:spcBef>
          <a:spcPct val="0"/>
        </a:spcBef>
        <a:spcAft>
          <a:spcPct val="0"/>
        </a:spcAft>
        <a:buClr>
          <a:srgbClr val="DC0081"/>
        </a:buClr>
        <a:buFont typeface="Wingdings" pitchFamily="2" charset="2"/>
        <a:defRPr sz="2800">
          <a:solidFill>
            <a:schemeClr val="bg1"/>
          </a:solidFill>
          <a:latin typeface="Segoe UI" pitchFamily="34" charset="0"/>
          <a:ea typeface="Segoe UI" pitchFamily="34" charset="0"/>
          <a:cs typeface="Segoe UI" pitchFamily="34" charset="0"/>
        </a:defRPr>
      </a:lvl1pPr>
      <a:lvl2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2pPr>
      <a:lvl3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3pPr>
      <a:lvl4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4pPr>
      <a:lvl5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5pPr>
      <a:lvl6pPr marL="4572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6pPr>
      <a:lvl7pPr marL="9144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7pPr>
      <a:lvl8pPr marL="13716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8pPr>
      <a:lvl9pPr marL="18288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9pPr>
    </p:titleStyle>
    <p:body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pitchFamily="34" charset="0"/>
          <a:ea typeface="Segoe UI" pitchFamily="34" charset="0"/>
          <a:cs typeface="Segoe UI"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pitchFamily="34" charset="0"/>
          <a:ea typeface="Segoe UI" pitchFamily="34" charset="0"/>
          <a:cs typeface="Segoe UI"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pitchFamily="34" charset="0"/>
          <a:ea typeface="Segoe UI" pitchFamily="34" charset="0"/>
          <a:cs typeface="Segoe UI"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hyperlink" Target="https://ptdrv.linkedin.com/8na8bsr" TargetMode="Externa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hyperlink" Target="https://docs.microsoft.com/en-us/azure/backup/" TargetMode="External"/><Relationship Id="rId13" Type="http://schemas.openxmlformats.org/officeDocument/2006/relationships/hyperlink" Target="https://docs.microsoft.com/en-us/dotnet/azure/?view=azure-dotnet" TargetMode="External"/><Relationship Id="rId18" Type="http://schemas.openxmlformats.org/officeDocument/2006/relationships/hyperlink" Target="https://docs.microsoft.com/en-us/go/azure/" TargetMode="External"/><Relationship Id="rId26" Type="http://schemas.openxmlformats.org/officeDocument/2006/relationships/hyperlink" Target="https://docs.microsoft.com/en-us/azure/mysql/" TargetMode="External"/><Relationship Id="rId3" Type="http://schemas.openxmlformats.org/officeDocument/2006/relationships/hyperlink" Target="https://docs.microsoft.com/en-us/azure/virtual-machines/windows/" TargetMode="External"/><Relationship Id="rId21" Type="http://schemas.openxmlformats.org/officeDocument/2006/relationships/hyperlink" Target="https://docs.microsoft.com/en-us/azure/containers/" TargetMode="External"/><Relationship Id="rId7" Type="http://schemas.openxmlformats.org/officeDocument/2006/relationships/hyperlink" Target="https://docs.microsoft.com/en-us/azure/cost-management/" TargetMode="External"/><Relationship Id="rId12" Type="http://schemas.openxmlformats.org/officeDocument/2006/relationships/hyperlink" Target="https://docs.microsoft.com/en-us/azure/#get-started" TargetMode="External"/><Relationship Id="rId17" Type="http://schemas.openxmlformats.org/officeDocument/2006/relationships/hyperlink" Target="https://docs.microsoft.com/en-us/javascript/azure/" TargetMode="External"/><Relationship Id="rId25" Type="http://schemas.openxmlformats.org/officeDocument/2006/relationships/hyperlink" Target="https://docs.microsoft.com/en-us/azure/postgresql/" TargetMode="External"/><Relationship Id="rId2" Type="http://schemas.openxmlformats.org/officeDocument/2006/relationships/hyperlink" Target="https://docs.microsoft.com/en-us/azure/virtual-machines/linux/" TargetMode="External"/><Relationship Id="rId16" Type="http://schemas.openxmlformats.org/officeDocument/2006/relationships/hyperlink" Target="https://docs.microsoft.com/en-us/azure/app-service-web/app-service-web-get-started-php" TargetMode="External"/><Relationship Id="rId20" Type="http://schemas.openxmlformats.org/officeDocument/2006/relationships/hyperlink" Target="https://docs.microsoft.com/en-us/azure/azure-functions/" TargetMode="External"/><Relationship Id="rId29" Type="http://schemas.openxmlformats.org/officeDocument/2006/relationships/hyperlink" Target="https://docs.microsoft.com/en-us/azure/machine-learning/" TargetMode="External"/><Relationship Id="rId1" Type="http://schemas.openxmlformats.org/officeDocument/2006/relationships/slideLayout" Target="../slideLayouts/slideLayout11.xml"/><Relationship Id="rId6" Type="http://schemas.openxmlformats.org/officeDocument/2006/relationships/hyperlink" Target="https://docs.microsoft.com/en-us/azure/application-insights/" TargetMode="External"/><Relationship Id="rId11" Type="http://schemas.openxmlformats.org/officeDocument/2006/relationships/hyperlink" Target="https://docs.microsoft.com/en-us/azure/azure-policy/" TargetMode="External"/><Relationship Id="rId24" Type="http://schemas.openxmlformats.org/officeDocument/2006/relationships/hyperlink" Target="https://docs.microsoft.com/en-us/azure/sql-data-warehouse/" TargetMode="External"/><Relationship Id="rId5" Type="http://schemas.openxmlformats.org/officeDocument/2006/relationships/hyperlink" Target="https://docs.microsoft.com/en-us/azure/monitoring-and-diagnostics/" TargetMode="External"/><Relationship Id="rId15" Type="http://schemas.openxmlformats.org/officeDocument/2006/relationships/hyperlink" Target="https://docs.microsoft.com/en-us/java/azure/" TargetMode="External"/><Relationship Id="rId23" Type="http://schemas.openxmlformats.org/officeDocument/2006/relationships/hyperlink" Target="https://docs.microsoft.com/en-us/azure/sql-database/" TargetMode="External"/><Relationship Id="rId28" Type="http://schemas.openxmlformats.org/officeDocument/2006/relationships/hyperlink" Target="https://docs.microsoft.com/en-us/azure/storage/" TargetMode="External"/><Relationship Id="rId10" Type="http://schemas.openxmlformats.org/officeDocument/2006/relationships/hyperlink" Target="https://docs.microsoft.com/en-us/azure/migrate/" TargetMode="External"/><Relationship Id="rId19" Type="http://schemas.openxmlformats.org/officeDocument/2006/relationships/hyperlink" Target="https://docs.microsoft.com/en-us/azure/app-service-web/" TargetMode="External"/><Relationship Id="rId4" Type="http://schemas.openxmlformats.org/officeDocument/2006/relationships/hyperlink" Target="https://docs.microsoft.com/en-us/azure/security-center/" TargetMode="External"/><Relationship Id="rId9" Type="http://schemas.openxmlformats.org/officeDocument/2006/relationships/hyperlink" Target="https://docs.microsoft.com/en-us/azure/site-recovery/" TargetMode="External"/><Relationship Id="rId14" Type="http://schemas.openxmlformats.org/officeDocument/2006/relationships/hyperlink" Target="https://docs.microsoft.com/en-us/python/azure/" TargetMode="External"/><Relationship Id="rId22" Type="http://schemas.openxmlformats.org/officeDocument/2006/relationships/hyperlink" Target="https://docs.microsoft.com/en-us/azure/service-fabric/" TargetMode="External"/><Relationship Id="rId27" Type="http://schemas.openxmlformats.org/officeDocument/2006/relationships/hyperlink" Target="https://docs.microsoft.com/en-us/azure/cosmos-db/" TargetMode="External"/><Relationship Id="rId30" Type="http://schemas.openxmlformats.org/officeDocument/2006/relationships/hyperlink" Target="https://docs.microsoft.com/en-us/azure/cognitive-services/" TargetMode="External"/></Relationships>
</file>

<file path=ppt/slides/_rels/slide12.xml.rels><?xml version="1.0" encoding="UTF-8" standalone="yes"?>
<Relationships xmlns="http://schemas.openxmlformats.org/package/2006/relationships"><Relationship Id="rId2" Type="http://schemas.openxmlformats.org/officeDocument/2006/relationships/hyperlink" Target="http://github.com/guruskill/70-535" TargetMode="External"/><Relationship Id="rId1" Type="http://schemas.openxmlformats.org/officeDocument/2006/relationships/slideLayout" Target="../slideLayouts/slideLayout4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guruskill/70-535" TargetMode="External"/><Relationship Id="rId2" Type="http://schemas.openxmlformats.org/officeDocument/2006/relationships/hyperlink" Target="https://na01.safelinks.protection.outlook.com/?url=https://tinyurl.com/510GA535&amp;data=02|01|dstolts@microsoft.com|7bd63bad1dbf4bb586c708d5b5053129|72f988bf86f141af91ab2d7cd011db47|1|0|636613957129358011&amp;sdata=2qLJzfC5N0DnvFHJv%2BRBq/d206R2GqsSWedayCols%2BU%3D&amp;reserved=0" TargetMode="External"/><Relationship Id="rId1" Type="http://schemas.openxmlformats.org/officeDocument/2006/relationships/slideLayout" Target="../slideLayouts/slideLayout17.xml"/><Relationship Id="rId4" Type="http://schemas.openxmlformats.org/officeDocument/2006/relationships/hyperlink" Target="https://ptdrv.linkedin.com/8na8bsr"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github.com/guruskill" TargetMode="External"/><Relationship Id="rId3" Type="http://schemas.openxmlformats.org/officeDocument/2006/relationships/hyperlink" Target="http://itproguru.com/" TargetMode="External"/><Relationship Id="rId7" Type="http://schemas.openxmlformats.org/officeDocument/2006/relationships/hyperlink" Target="http://github.com/dstolts"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twitter.com/itproguru" TargetMode="External"/><Relationship Id="rId5" Type="http://schemas.openxmlformats.org/officeDocument/2006/relationships/hyperlink" Target="http://linkedin.com/in/danstolts" TargetMode="External"/><Relationship Id="rId10" Type="http://schemas.openxmlformats.org/officeDocument/2006/relationships/image" Target="../media/image5.jpg"/><Relationship Id="rId4" Type="http://schemas.openxmlformats.org/officeDocument/2006/relationships/hyperlink" Target="http://itproguru.com/join" TargetMode="External"/><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azure.microsoft.com/en-us/free/search/?OCID=AID667559_OLA_20911639_221469792_99741230&amp;dclid=CIGUouKY0dsCFQFQwQodNnACiQ" TargetMode="Externa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8" Type="http://schemas.openxmlformats.org/officeDocument/2006/relationships/hyperlink" Target="https://docs.microsoft.com/en-us/azure/azure-subscription-service-limits" TargetMode="External"/><Relationship Id="rId3" Type="http://schemas.microsoft.com/office/2007/relationships/media" Target="../media/media1.mp4"/><Relationship Id="rId7" Type="http://schemas.openxmlformats.org/officeDocument/2006/relationships/image" Target="../media/image13.png"/><Relationship Id="rId2" Type="http://schemas.openxmlformats.org/officeDocument/2006/relationships/tags" Target="../tags/tag1.xml"/><Relationship Id="rId1" Type="http://schemas.openxmlformats.org/officeDocument/2006/relationships/video" Target="NULL" TargetMode="External"/><Relationship Id="rId6" Type="http://schemas.openxmlformats.org/officeDocument/2006/relationships/image" Target="../media/image12.png"/><Relationship Id="rId5" Type="http://schemas.openxmlformats.org/officeDocument/2006/relationships/notesSlide" Target="../notesSlides/notesSlide12.xml"/><Relationship Id="rId4"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8" Type="http://schemas.openxmlformats.org/officeDocument/2006/relationships/hyperlink" Target="https://ms.portal.azure.com/#create/Microsoft.Support" TargetMode="External"/><Relationship Id="rId3" Type="http://schemas.microsoft.com/office/2007/relationships/media" Target="../media/media1.mp4"/><Relationship Id="rId7" Type="http://schemas.openxmlformats.org/officeDocument/2006/relationships/image" Target="../media/image13.png"/><Relationship Id="rId2" Type="http://schemas.openxmlformats.org/officeDocument/2006/relationships/tags" Target="../tags/tag2.xml"/><Relationship Id="rId1" Type="http://schemas.openxmlformats.org/officeDocument/2006/relationships/video" Target="NULL" TargetMode="External"/><Relationship Id="rId6" Type="http://schemas.openxmlformats.org/officeDocument/2006/relationships/image" Target="../media/image12.png"/><Relationship Id="rId5" Type="http://schemas.openxmlformats.org/officeDocument/2006/relationships/notesSlide" Target="../notesSlides/notesSlide13.xml"/><Relationship Id="rId10" Type="http://schemas.openxmlformats.org/officeDocument/2006/relationships/image" Target="../media/image15.png"/><Relationship Id="rId4" Type="http://schemas.openxmlformats.org/officeDocument/2006/relationships/slideLayout" Target="../slideLayouts/slideLayout19.xml"/><Relationship Id="rId9"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guruskill/70-535" TargetMode="External"/><Relationship Id="rId2" Type="http://schemas.openxmlformats.org/officeDocument/2006/relationships/hyperlink" Target="https://na01.safelinks.protection.outlook.com/?url=https://tinyurl.com/510GA535&amp;data=02|01|dstolts@microsoft.com|7bd63bad1dbf4bb586c708d5b5053129|72f988bf86f141af91ab2d7cd011db47|1|0|636613957129358011&amp;sdata=2qLJzfC5N0DnvFHJv%2BRBq/d206R2GqsSWedayCols%2BU%3D&amp;reserved=0" TargetMode="External"/><Relationship Id="rId1" Type="http://schemas.openxmlformats.org/officeDocument/2006/relationships/slideLayout" Target="../slideLayouts/slideLayout17.xml"/><Relationship Id="rId4" Type="http://schemas.openxmlformats.org/officeDocument/2006/relationships/hyperlink" Target="https://ptdrv.linkedin.com/8na8bsr"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3" Type="http://schemas.openxmlformats.org/officeDocument/2006/relationships/hyperlink" Target="mailto:dstolts@microsoft.com" TargetMode="External"/><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3" Type="http://schemas.openxmlformats.org/officeDocument/2006/relationships/hyperlink" Target="https://na01.safelinks.protection.outlook.com/?url=https%3A%2F%2Ftinyurl.com%2F533VA612&amp;data=02%7C01%7Cdstolts%40microsoft.com%7C904ec205624f4519229308d5ccc98017%7C72f988bf86f141af91ab2d7cd011db47%7C1%7C1%7C636640088637835976&amp;sdata=PGOMBykNGWyouSi6bXwccOEoGFnTEtvBqnTbWLmzKIc%3D&amp;reserved=0" TargetMode="External"/><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guruskill/70-535" TargetMode="External"/><Relationship Id="rId2" Type="http://schemas.openxmlformats.org/officeDocument/2006/relationships/hyperlink" Target="https://na01.safelinks.protection.outlook.com/?url=https://tinyurl.com/510GA535&amp;data=02|01|dstolts@microsoft.com|7bd63bad1dbf4bb586c708d5b5053129|72f988bf86f141af91ab2d7cd011db47|1|0|636613957129358011&amp;sdata=2qLJzfC5N0DnvFHJv%2BRBq/d206R2GqsSWedayCols%2BU%3D&amp;reserved=0" TargetMode="Externa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2" Type="http://schemas.openxmlformats.org/officeDocument/2006/relationships/hyperlink" Target="mailto:skillupmsft@microsoft.com" TargetMode="Externa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sz="quarter"/>
          </p:nvPr>
        </p:nvSpPr>
        <p:spPr>
          <a:xfrm>
            <a:off x="111163" y="237247"/>
            <a:ext cx="11785599" cy="1011928"/>
          </a:xfrm>
        </p:spPr>
        <p:txBody>
          <a:bodyPr/>
          <a:lstStyle/>
          <a:p>
            <a:r>
              <a:rPr lang="en-US" sz="2000" dirty="0"/>
              <a:t>Exam</a:t>
            </a:r>
            <a:r>
              <a:rPr lang="en-US" sz="3600" dirty="0"/>
              <a:t> 70-535 Architecting Microsoft Azure Solutions</a:t>
            </a:r>
            <a:br>
              <a:rPr lang="en-US" sz="3600" dirty="0"/>
            </a:br>
            <a:r>
              <a:rPr lang="en-US" sz="2400" dirty="0"/>
              <a:t>Data &amp; Cloud Skill Up Workshop - Azure Fundamentals </a:t>
            </a:r>
          </a:p>
        </p:txBody>
      </p:sp>
      <p:sp>
        <p:nvSpPr>
          <p:cNvPr id="17" name="Subtitle 16">
            <a:extLst>
              <a:ext uri="{FF2B5EF4-FFF2-40B4-BE49-F238E27FC236}">
                <a16:creationId xmlns:a16="http://schemas.microsoft.com/office/drawing/2014/main" id="{0DD7E3D9-0F16-4FC0-8096-670127E70DF5}"/>
              </a:ext>
            </a:extLst>
          </p:cNvPr>
          <p:cNvSpPr>
            <a:spLocks noGrp="1"/>
          </p:cNvSpPr>
          <p:nvPr>
            <p:ph type="subTitle" sz="quarter" idx="1"/>
          </p:nvPr>
        </p:nvSpPr>
        <p:spPr>
          <a:xfrm>
            <a:off x="6576969" y="2595282"/>
            <a:ext cx="5391511" cy="3237592"/>
          </a:xfrm>
        </p:spPr>
        <p:txBody>
          <a:bodyPr/>
          <a:lstStyle/>
          <a:p>
            <a:r>
              <a:rPr lang="en-US" dirty="0"/>
              <a:t>Design Compute Infrastructure (20-25%)</a:t>
            </a:r>
          </a:p>
          <a:p>
            <a:r>
              <a:rPr lang="en-US" dirty="0"/>
              <a:t>Design Data Implementation (15-20%)</a:t>
            </a:r>
          </a:p>
          <a:p>
            <a:r>
              <a:rPr lang="en-US" dirty="0"/>
              <a:t>Design Networking Implementation (15-20%)</a:t>
            </a:r>
          </a:p>
          <a:p>
            <a:r>
              <a:rPr lang="en-US" dirty="0"/>
              <a:t>Design Security and Identity Solutions (20-25%)</a:t>
            </a:r>
          </a:p>
          <a:p>
            <a:r>
              <a:rPr lang="en-US" dirty="0"/>
              <a:t>Design Solutions by using Platform Services (10-15%)</a:t>
            </a:r>
          </a:p>
          <a:p>
            <a:r>
              <a:rPr lang="en-US" dirty="0"/>
              <a:t>Design for Operations (10-15%)</a:t>
            </a:r>
          </a:p>
        </p:txBody>
      </p:sp>
      <p:sp>
        <p:nvSpPr>
          <p:cNvPr id="3" name="Subtitle 2"/>
          <p:cNvSpPr>
            <a:spLocks noGrp="1"/>
          </p:cNvSpPr>
          <p:nvPr>
            <p:ph type="body" sz="quarter" idx="10"/>
          </p:nvPr>
        </p:nvSpPr>
        <p:spPr>
          <a:xfrm>
            <a:off x="111163" y="2543908"/>
            <a:ext cx="6298026" cy="1368279"/>
          </a:xfrm>
          <a:solidFill>
            <a:schemeClr val="accent1"/>
          </a:solidFill>
        </p:spPr>
        <p:txBody>
          <a:bodyPr/>
          <a:lstStyle/>
          <a:p>
            <a:pPr>
              <a:buClr>
                <a:schemeClr val="bg1"/>
              </a:buClr>
            </a:pPr>
            <a:r>
              <a:rPr lang="en-US" sz="1400" u="sng" dirty="0">
                <a:solidFill>
                  <a:schemeClr val="tx1"/>
                </a:solidFill>
              </a:rPr>
              <a:t>Speakers</a:t>
            </a:r>
          </a:p>
          <a:p>
            <a:pPr>
              <a:buClr>
                <a:schemeClr val="bg1"/>
              </a:buClr>
            </a:pPr>
            <a:r>
              <a:rPr lang="en-US" sz="1600" b="1" dirty="0">
                <a:solidFill>
                  <a:schemeClr val="tx1"/>
                </a:solidFill>
              </a:rPr>
              <a:t>Ryan Sockalosky, Dan Stolts, Patrick El-Azem, Coach Culbertson</a:t>
            </a:r>
          </a:p>
          <a:p>
            <a:pPr>
              <a:buClr>
                <a:schemeClr val="bg1"/>
              </a:buClr>
            </a:pPr>
            <a:r>
              <a:rPr lang="en-US" sz="1400" u="sng" dirty="0">
                <a:solidFill>
                  <a:schemeClr val="tx1"/>
                </a:solidFill>
              </a:rPr>
              <a:t>Special Guests </a:t>
            </a:r>
          </a:p>
          <a:p>
            <a:pPr>
              <a:buClr>
                <a:schemeClr val="bg1"/>
              </a:buClr>
            </a:pPr>
            <a:r>
              <a:rPr lang="en-US" sz="1600" b="1" dirty="0">
                <a:solidFill>
                  <a:schemeClr val="tx1"/>
                </a:solidFill>
              </a:rPr>
              <a:t>Steve Ramsay, Ken Skvarcius, Dan Pessin</a:t>
            </a:r>
          </a:p>
          <a:p>
            <a:pPr>
              <a:buClr>
                <a:schemeClr val="bg1"/>
              </a:buClr>
            </a:pPr>
            <a:endParaRPr lang="en-US" sz="1400" dirty="0">
              <a:solidFill>
                <a:schemeClr val="tx1"/>
              </a:solidFill>
            </a:endParaRPr>
          </a:p>
        </p:txBody>
      </p:sp>
      <p:sp>
        <p:nvSpPr>
          <p:cNvPr id="18" name="Text Placeholder 17">
            <a:extLst>
              <a:ext uri="{FF2B5EF4-FFF2-40B4-BE49-F238E27FC236}">
                <a16:creationId xmlns:a16="http://schemas.microsoft.com/office/drawing/2014/main" id="{11C93E1D-2E2F-4845-990B-E2CC8438D003}"/>
              </a:ext>
            </a:extLst>
          </p:cNvPr>
          <p:cNvSpPr>
            <a:spLocks noGrp="1"/>
          </p:cNvSpPr>
          <p:nvPr>
            <p:ph type="body" sz="quarter" idx="11"/>
          </p:nvPr>
        </p:nvSpPr>
        <p:spPr>
          <a:xfrm>
            <a:off x="349252" y="5973557"/>
            <a:ext cx="11619228" cy="592285"/>
          </a:xfrm>
        </p:spPr>
        <p:txBody>
          <a:bodyPr/>
          <a:lstStyle/>
          <a:p>
            <a:pPr lvl="0"/>
            <a:r>
              <a:rPr lang="en-US" dirty="0">
                <a:solidFill>
                  <a:srgbClr val="002060"/>
                </a:solidFill>
              </a:rPr>
              <a:t>Content Home: </a:t>
            </a:r>
            <a:r>
              <a:rPr lang="en-US" sz="2000" dirty="0">
                <a:solidFill>
                  <a:srgbClr val="002060"/>
                </a:solidFill>
              </a:rPr>
              <a:t>http://github.com/guruskill/70-535</a:t>
            </a:r>
            <a:endParaRPr lang="en-US" sz="1800" dirty="0">
              <a:solidFill>
                <a:srgbClr val="002060"/>
              </a:solidFill>
            </a:endParaRPr>
          </a:p>
          <a:p>
            <a:pPr lvl="0"/>
            <a:r>
              <a:rPr lang="en-US" dirty="0">
                <a:solidFill>
                  <a:srgbClr val="002060"/>
                </a:solidFill>
              </a:rPr>
              <a:t>Program Home: https://aka.ms/certup</a:t>
            </a:r>
          </a:p>
        </p:txBody>
      </p:sp>
      <p:sp>
        <p:nvSpPr>
          <p:cNvPr id="7" name="Text Placeholder 6">
            <a:extLst>
              <a:ext uri="{FF2B5EF4-FFF2-40B4-BE49-F238E27FC236}">
                <a16:creationId xmlns:a16="http://schemas.microsoft.com/office/drawing/2014/main" id="{46172E14-869B-4D4B-9CDA-AE5631D263FF}"/>
              </a:ext>
            </a:extLst>
          </p:cNvPr>
          <p:cNvSpPr>
            <a:spLocks noGrp="1"/>
          </p:cNvSpPr>
          <p:nvPr>
            <p:ph type="body" sz="quarter" idx="12"/>
          </p:nvPr>
        </p:nvSpPr>
        <p:spPr>
          <a:xfrm>
            <a:off x="3239020" y="1276199"/>
            <a:ext cx="5839691" cy="1060211"/>
          </a:xfrm>
        </p:spPr>
        <p:txBody>
          <a:bodyPr/>
          <a:lstStyle/>
          <a:p>
            <a:pPr lvl="0"/>
            <a:r>
              <a:rPr lang="en-US" sz="1600" b="1" dirty="0" err="1">
                <a:solidFill>
                  <a:srgbClr val="FFC000"/>
                </a:solidFill>
              </a:rPr>
              <a:t>WiFi</a:t>
            </a:r>
            <a:r>
              <a:rPr lang="en-US" sz="1600" b="1" dirty="0">
                <a:solidFill>
                  <a:srgbClr val="FFC000"/>
                </a:solidFill>
              </a:rPr>
              <a:t>:  MSFTGUEST &gt; Open Browser  </a:t>
            </a:r>
          </a:p>
          <a:p>
            <a:pPr lvl="0"/>
            <a:r>
              <a:rPr lang="en-US" sz="1600" b="1" dirty="0">
                <a:solidFill>
                  <a:srgbClr val="FFC000"/>
                </a:solidFill>
              </a:rPr>
              <a:t>Code: </a:t>
            </a:r>
            <a:r>
              <a:rPr lang="en-US" sz="3600" b="1" dirty="0"/>
              <a:t>msevent795ny</a:t>
            </a:r>
            <a:endParaRPr lang="en-US" sz="1800" b="1" dirty="0">
              <a:solidFill>
                <a:srgbClr val="FFC000"/>
              </a:solidFill>
            </a:endParaRPr>
          </a:p>
        </p:txBody>
      </p:sp>
      <p:pic>
        <p:nvPicPr>
          <p:cNvPr id="5" name="Picture 4">
            <a:extLst>
              <a:ext uri="{FF2B5EF4-FFF2-40B4-BE49-F238E27FC236}">
                <a16:creationId xmlns:a16="http://schemas.microsoft.com/office/drawing/2014/main" id="{006052AD-D074-4632-ACD9-34E0EFC63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2263" y="131774"/>
            <a:ext cx="1709737" cy="2100414"/>
          </a:xfrm>
          <a:prstGeom prst="rect">
            <a:avLst/>
          </a:prstGeom>
        </p:spPr>
      </p:pic>
      <p:sp>
        <p:nvSpPr>
          <p:cNvPr id="9" name="Flowchart: Document 8">
            <a:extLst>
              <a:ext uri="{FF2B5EF4-FFF2-40B4-BE49-F238E27FC236}">
                <a16:creationId xmlns:a16="http://schemas.microsoft.com/office/drawing/2014/main" id="{FF9FFA3D-2C74-4D79-8FCF-B541AE9FED97}"/>
              </a:ext>
            </a:extLst>
          </p:cNvPr>
          <p:cNvSpPr/>
          <p:nvPr/>
        </p:nvSpPr>
        <p:spPr bwMode="auto">
          <a:xfrm>
            <a:off x="111163" y="1249175"/>
            <a:ext cx="2906829" cy="983013"/>
          </a:xfrm>
          <a:prstGeom prst="flowChartDocument">
            <a:avLst/>
          </a:prstGeom>
          <a:solidFill>
            <a:srgbClr val="3399FF"/>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Verdana" pitchFamily="34" charset="0"/>
              </a:rPr>
              <a:t>Welcome</a:t>
            </a:r>
          </a:p>
          <a:p>
            <a:pPr marL="0" marR="0" indent="0" algn="ctr" defTabSz="914400" rtl="0" eaLnBrk="0" fontAlgn="base" latinLnBrk="0" hangingPunct="0">
              <a:lnSpc>
                <a:spcPct val="100000"/>
              </a:lnSpc>
              <a:spcBef>
                <a:spcPct val="0"/>
              </a:spcBef>
              <a:spcAft>
                <a:spcPct val="0"/>
              </a:spcAft>
              <a:buClrTx/>
              <a:buSzTx/>
              <a:buFontTx/>
              <a:buNone/>
              <a:tabLst/>
            </a:pPr>
            <a:r>
              <a:rPr lang="en-US"/>
              <a:t>To Burlington</a:t>
            </a:r>
            <a:r>
              <a:rPr kumimoji="0" lang="en-US" sz="1800" b="1" i="0" u="none" strike="noStrike" cap="none" normalizeH="0" baseline="0">
                <a:ln>
                  <a:noFill/>
                </a:ln>
                <a:solidFill>
                  <a:schemeClr val="tx1"/>
                </a:solidFill>
                <a:effectLst/>
                <a:latin typeface="Verdana" pitchFamily="34" charset="0"/>
              </a:rPr>
              <a:t> </a:t>
            </a:r>
            <a:endParaRPr kumimoji="0" lang="en-US" sz="1800" b="1" i="0" u="none" strike="noStrike" cap="none" normalizeH="0" baseline="0" dirty="0">
              <a:ln>
                <a:noFill/>
              </a:ln>
              <a:solidFill>
                <a:schemeClr val="tx1"/>
              </a:solidFill>
              <a:effectLst/>
              <a:latin typeface="Verdana" pitchFamily="34" charset="0"/>
            </a:endParaRPr>
          </a:p>
        </p:txBody>
      </p:sp>
      <p:sp>
        <p:nvSpPr>
          <p:cNvPr id="4" name="Rectangle 3">
            <a:extLst>
              <a:ext uri="{FF2B5EF4-FFF2-40B4-BE49-F238E27FC236}">
                <a16:creationId xmlns:a16="http://schemas.microsoft.com/office/drawing/2014/main" id="{381AB869-4BFD-467E-96B0-91FA9DD8846F}"/>
              </a:ext>
            </a:extLst>
          </p:cNvPr>
          <p:cNvSpPr/>
          <p:nvPr/>
        </p:nvSpPr>
        <p:spPr>
          <a:xfrm>
            <a:off x="-5085" y="2232188"/>
            <a:ext cx="1494320" cy="369332"/>
          </a:xfrm>
          <a:prstGeom prst="rect">
            <a:avLst/>
          </a:prstGeom>
        </p:spPr>
        <p:txBody>
          <a:bodyPr wrap="none">
            <a:spAutoFit/>
          </a:bodyPr>
          <a:lstStyle/>
          <a:p>
            <a:pPr>
              <a:buClr>
                <a:schemeClr val="bg1"/>
              </a:buClr>
            </a:pPr>
            <a:r>
              <a:rPr lang="en-US" dirty="0"/>
              <a:t>The Crew:</a:t>
            </a:r>
          </a:p>
        </p:txBody>
      </p:sp>
      <p:sp>
        <p:nvSpPr>
          <p:cNvPr id="11" name="Rectangle 10">
            <a:extLst>
              <a:ext uri="{FF2B5EF4-FFF2-40B4-BE49-F238E27FC236}">
                <a16:creationId xmlns:a16="http://schemas.microsoft.com/office/drawing/2014/main" id="{D6EE90F2-0AF1-4D05-B0F5-C96429EB1C1A}"/>
              </a:ext>
            </a:extLst>
          </p:cNvPr>
          <p:cNvSpPr/>
          <p:nvPr/>
        </p:nvSpPr>
        <p:spPr>
          <a:xfrm>
            <a:off x="5754849" y="5946533"/>
            <a:ext cx="6213631" cy="646331"/>
          </a:xfrm>
          <a:prstGeom prst="rect">
            <a:avLst/>
          </a:prstGeom>
        </p:spPr>
        <p:txBody>
          <a:bodyPr wrap="square">
            <a:spAutoFit/>
          </a:bodyPr>
          <a:lstStyle/>
          <a:p>
            <a:r>
              <a:rPr lang="en-US" dirty="0"/>
              <a:t>Slides: …/Presentations/2018-05-14-Boston/ </a:t>
            </a:r>
            <a:br>
              <a:rPr lang="en-US" dirty="0"/>
            </a:br>
            <a:r>
              <a:rPr lang="en-US" dirty="0"/>
              <a:t>Labs: …/Labs/ </a:t>
            </a:r>
          </a:p>
        </p:txBody>
      </p:sp>
      <p:grpSp>
        <p:nvGrpSpPr>
          <p:cNvPr id="10" name="Group 9">
            <a:extLst>
              <a:ext uri="{FF2B5EF4-FFF2-40B4-BE49-F238E27FC236}">
                <a16:creationId xmlns:a16="http://schemas.microsoft.com/office/drawing/2014/main" id="{33D7655F-402E-47DA-BC50-472F94590BD1}"/>
              </a:ext>
            </a:extLst>
          </p:cNvPr>
          <p:cNvGrpSpPr/>
          <p:nvPr/>
        </p:nvGrpSpPr>
        <p:grpSpPr>
          <a:xfrm>
            <a:off x="10450040" y="5395581"/>
            <a:ext cx="1573618" cy="550952"/>
            <a:chOff x="7133866" y="1249175"/>
            <a:chExt cx="2824513" cy="1038979"/>
          </a:xfrm>
        </p:grpSpPr>
        <p:sp>
          <p:nvSpPr>
            <p:cNvPr id="6" name="Rectangle 5">
              <a:extLst>
                <a:ext uri="{FF2B5EF4-FFF2-40B4-BE49-F238E27FC236}">
                  <a16:creationId xmlns:a16="http://schemas.microsoft.com/office/drawing/2014/main" id="{56A8C8A6-C303-47E3-81C3-58744D2675DC}"/>
                </a:ext>
              </a:extLst>
            </p:cNvPr>
            <p:cNvSpPr/>
            <p:nvPr/>
          </p:nvSpPr>
          <p:spPr bwMode="auto">
            <a:xfrm>
              <a:off x="7240772" y="1402739"/>
              <a:ext cx="2604977" cy="801466"/>
            </a:xfrm>
            <a:prstGeom prst="rect">
              <a:avLst/>
            </a:prstGeom>
            <a:solidFill>
              <a:schemeClr val="bg1"/>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pic>
          <p:nvPicPr>
            <p:cNvPr id="12" name="Picture 11">
              <a:extLst>
                <a:ext uri="{FF2B5EF4-FFF2-40B4-BE49-F238E27FC236}">
                  <a16:creationId xmlns:a16="http://schemas.microsoft.com/office/drawing/2014/main" id="{9EC63A0C-22E6-40CB-80A3-EE59249A3FE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33866" y="1249175"/>
              <a:ext cx="2824513" cy="1038979"/>
            </a:xfrm>
            <a:prstGeom prst="rect">
              <a:avLst/>
            </a:prstGeom>
          </p:spPr>
        </p:pic>
      </p:grpSp>
      <p:sp>
        <p:nvSpPr>
          <p:cNvPr id="13" name="TextBox 12">
            <a:extLst>
              <a:ext uri="{FF2B5EF4-FFF2-40B4-BE49-F238E27FC236}">
                <a16:creationId xmlns:a16="http://schemas.microsoft.com/office/drawing/2014/main" id="{DB258D33-3612-4426-BE7B-80023F3FE7DA}"/>
              </a:ext>
            </a:extLst>
          </p:cNvPr>
          <p:cNvSpPr txBox="1"/>
          <p:nvPr/>
        </p:nvSpPr>
        <p:spPr>
          <a:xfrm>
            <a:off x="7583200" y="1457549"/>
            <a:ext cx="2899063" cy="646331"/>
          </a:xfrm>
          <a:prstGeom prst="rect">
            <a:avLst/>
          </a:prstGeom>
          <a:noFill/>
        </p:spPr>
        <p:txBody>
          <a:bodyPr wrap="square" rtlCol="0">
            <a:spAutoFit/>
          </a:bodyPr>
          <a:lstStyle/>
          <a:p>
            <a:r>
              <a:rPr lang="en-US" dirty="0"/>
              <a:t>For labs use:</a:t>
            </a:r>
          </a:p>
          <a:p>
            <a:r>
              <a:rPr lang="en-US" dirty="0"/>
              <a:t>-size “Standard_D1”</a:t>
            </a:r>
          </a:p>
        </p:txBody>
      </p:sp>
      <p:sp>
        <p:nvSpPr>
          <p:cNvPr id="14" name="Rectangle 13">
            <a:extLst>
              <a:ext uri="{FF2B5EF4-FFF2-40B4-BE49-F238E27FC236}">
                <a16:creationId xmlns:a16="http://schemas.microsoft.com/office/drawing/2014/main" id="{3ECDA8D9-5694-473E-91FF-E58C5B9F8B7B}"/>
              </a:ext>
            </a:extLst>
          </p:cNvPr>
          <p:cNvSpPr/>
          <p:nvPr/>
        </p:nvSpPr>
        <p:spPr>
          <a:xfrm>
            <a:off x="7980887" y="6223532"/>
            <a:ext cx="4079963" cy="369332"/>
          </a:xfrm>
          <a:prstGeom prst="rect">
            <a:avLst/>
          </a:prstGeom>
        </p:spPr>
        <p:txBody>
          <a:bodyPr wrap="none">
            <a:spAutoFit/>
          </a:bodyPr>
          <a:lstStyle/>
          <a:p>
            <a:pPr lvl="0" algn="ctr"/>
            <a:r>
              <a:rPr lang="en-US" dirty="0">
                <a:solidFill>
                  <a:srgbClr val="0043C8"/>
                </a:solidFill>
              </a:rPr>
              <a:t>Laptop password: Password.1</a:t>
            </a:r>
            <a:endParaRPr lang="en-US" sz="1600" dirty="0">
              <a:solidFill>
                <a:srgbClr val="0043C8"/>
              </a:solidFill>
            </a:endParaRPr>
          </a:p>
        </p:txBody>
      </p:sp>
      <p:graphicFrame>
        <p:nvGraphicFramePr>
          <p:cNvPr id="16" name="Table 15">
            <a:extLst>
              <a:ext uri="{FF2B5EF4-FFF2-40B4-BE49-F238E27FC236}">
                <a16:creationId xmlns:a16="http://schemas.microsoft.com/office/drawing/2014/main" id="{6020B8BB-DA8B-4505-818B-BAC0D1FB6ADA}"/>
              </a:ext>
            </a:extLst>
          </p:cNvPr>
          <p:cNvGraphicFramePr>
            <a:graphicFrameLocks noGrp="1"/>
          </p:cNvGraphicFramePr>
          <p:nvPr>
            <p:extLst>
              <p:ext uri="{D42A27DB-BD31-4B8C-83A1-F6EECF244321}">
                <p14:modId xmlns:p14="http://schemas.microsoft.com/office/powerpoint/2010/main" val="610325332"/>
              </p:ext>
            </p:extLst>
          </p:nvPr>
        </p:nvGraphicFramePr>
        <p:xfrm>
          <a:off x="111163" y="4045821"/>
          <a:ext cx="6298026" cy="1866011"/>
        </p:xfrm>
        <a:graphic>
          <a:graphicData uri="http://schemas.openxmlformats.org/drawingml/2006/table">
            <a:tbl>
              <a:tblPr firstRow="1" firstCol="1" bandRow="1"/>
              <a:tblGrid>
                <a:gridCol w="1179685">
                  <a:extLst>
                    <a:ext uri="{9D8B030D-6E8A-4147-A177-3AD203B41FA5}">
                      <a16:colId xmlns:a16="http://schemas.microsoft.com/office/drawing/2014/main" val="4043489580"/>
                    </a:ext>
                  </a:extLst>
                </a:gridCol>
                <a:gridCol w="3520461">
                  <a:extLst>
                    <a:ext uri="{9D8B030D-6E8A-4147-A177-3AD203B41FA5}">
                      <a16:colId xmlns:a16="http://schemas.microsoft.com/office/drawing/2014/main" val="3162607874"/>
                    </a:ext>
                  </a:extLst>
                </a:gridCol>
                <a:gridCol w="1597880">
                  <a:extLst>
                    <a:ext uri="{9D8B030D-6E8A-4147-A177-3AD203B41FA5}">
                      <a16:colId xmlns:a16="http://schemas.microsoft.com/office/drawing/2014/main" val="4248677212"/>
                    </a:ext>
                  </a:extLst>
                </a:gridCol>
              </a:tblGrid>
              <a:tr h="197485">
                <a:tc>
                  <a:txBody>
                    <a:bodyPr/>
                    <a:lstStyle/>
                    <a:p>
                      <a:pPr marL="0" marR="0" algn="ctr">
                        <a:lnSpc>
                          <a:spcPct val="107000"/>
                        </a:lnSpc>
                        <a:spcBef>
                          <a:spcPts val="0"/>
                        </a:spcBef>
                        <a:spcAft>
                          <a:spcPts val="0"/>
                        </a:spcAft>
                      </a:pPr>
                      <a:r>
                        <a:rPr lang="en-US" sz="1400" b="1">
                          <a:effectLst/>
                          <a:latin typeface="Calibri" panose="020F0502020204030204" pitchFamily="34" charset="0"/>
                          <a:ea typeface="Calibri" panose="020F0502020204030204" pitchFamily="34" charset="0"/>
                          <a:cs typeface="Times New Roman" panose="02020603050405020304" pitchFamily="18" charset="0"/>
                        </a:rPr>
                        <a:t>Time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400" b="1">
                          <a:effectLst/>
                          <a:latin typeface="Calibri" panose="020F0502020204030204" pitchFamily="34" charset="0"/>
                          <a:ea typeface="Calibri" panose="020F0502020204030204" pitchFamily="34" charset="0"/>
                          <a:cs typeface="Times New Roman" panose="02020603050405020304" pitchFamily="18" charset="0"/>
                        </a:rPr>
                        <a:t>Topic</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400" b="1">
                          <a:effectLst/>
                          <a:latin typeface="Calibri" panose="020F0502020204030204" pitchFamily="34" charset="0"/>
                          <a:ea typeface="Calibri" panose="020F0502020204030204" pitchFamily="34" charset="0"/>
                          <a:cs typeface="Times New Roman" panose="02020603050405020304" pitchFamily="18" charset="0"/>
                        </a:rPr>
                        <a:t>Speaker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FC000"/>
                    </a:solidFill>
                  </a:tcPr>
                </a:tc>
                <a:extLst>
                  <a:ext uri="{0D108BD9-81ED-4DB2-BD59-A6C34878D82A}">
                    <a16:rowId xmlns:a16="http://schemas.microsoft.com/office/drawing/2014/main" val="831088759"/>
                  </a:ext>
                </a:extLst>
              </a:tr>
              <a:tr h="277495">
                <a:tc>
                  <a:txBody>
                    <a:bodyPr/>
                    <a:lstStyle/>
                    <a:p>
                      <a:pPr marL="0" marR="0" algn="ctr">
                        <a:lnSpc>
                          <a:spcPct val="107000"/>
                        </a:lnSpc>
                        <a:spcBef>
                          <a:spcPts val="0"/>
                        </a:spcBef>
                        <a:spcAft>
                          <a:spcPts val="0"/>
                        </a:spcAft>
                      </a:pPr>
                      <a:r>
                        <a:rPr lang="en-US" sz="1300" b="1" dirty="0">
                          <a:effectLst/>
                          <a:latin typeface="Calibri" panose="020F0502020204030204" pitchFamily="34" charset="0"/>
                          <a:ea typeface="Calibri" panose="020F0502020204030204" pitchFamily="34" charset="0"/>
                          <a:cs typeface="Times New Roman" panose="02020603050405020304" pitchFamily="18" charset="0"/>
                        </a:rPr>
                        <a:t>8:30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gridSpan="2">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Breakfast, Registration, Setup</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hMerge="1">
                  <a:txBody>
                    <a:bodyPr/>
                    <a:lstStyle/>
                    <a:p>
                      <a:endParaRPr lang="en-US"/>
                    </a:p>
                  </a:txBody>
                  <a:tcPr/>
                </a:tc>
                <a:extLst>
                  <a:ext uri="{0D108BD9-81ED-4DB2-BD59-A6C34878D82A}">
                    <a16:rowId xmlns:a16="http://schemas.microsoft.com/office/drawing/2014/main" val="2212787086"/>
                  </a:ext>
                </a:extLst>
              </a:tr>
              <a:tr h="266700">
                <a:tc>
                  <a:txBody>
                    <a:bodyPr/>
                    <a:lstStyle/>
                    <a:p>
                      <a:pPr marL="0" marR="0" algn="ctr">
                        <a:lnSpc>
                          <a:spcPct val="107000"/>
                        </a:lnSpc>
                        <a:spcBef>
                          <a:spcPts val="0"/>
                        </a:spcBef>
                        <a:spcAft>
                          <a:spcPts val="0"/>
                        </a:spcAft>
                      </a:pPr>
                      <a:r>
                        <a:rPr lang="en-US" sz="1300" b="1" dirty="0">
                          <a:effectLst/>
                          <a:latin typeface="Calibri" panose="020F0502020204030204" pitchFamily="34" charset="0"/>
                          <a:ea typeface="Calibri" panose="020F0502020204030204" pitchFamily="34" charset="0"/>
                          <a:cs typeface="Times New Roman" panose="02020603050405020304" pitchFamily="18" charset="0"/>
                        </a:rPr>
                        <a:t>8:45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Welcome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Ryan Sockalosky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1604792226"/>
                  </a:ext>
                </a:extLst>
              </a:tr>
              <a:tr h="266700">
                <a:tc>
                  <a:txBody>
                    <a:bodyPr/>
                    <a:lstStyle/>
                    <a:p>
                      <a:pPr marL="0" marR="0" algn="ctr">
                        <a:lnSpc>
                          <a:spcPct val="107000"/>
                        </a:lnSpc>
                        <a:spcBef>
                          <a:spcPts val="0"/>
                        </a:spcBef>
                        <a:spcAft>
                          <a:spcPts val="0"/>
                        </a:spcAft>
                      </a:pPr>
                      <a:r>
                        <a:rPr lang="en-US" sz="1300" b="1" dirty="0">
                          <a:effectLst/>
                          <a:latin typeface="Calibri" panose="020F0502020204030204" pitchFamily="34" charset="0"/>
                          <a:ea typeface="Calibri" panose="020F0502020204030204" pitchFamily="34" charset="0"/>
                          <a:cs typeface="Times New Roman" panose="02020603050405020304" pitchFamily="18" charset="0"/>
                        </a:rPr>
                        <a:t>9:00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Agenda Overview</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Dan Stolts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extLst>
                  <a:ext uri="{0D108BD9-81ED-4DB2-BD59-A6C34878D82A}">
                    <a16:rowId xmlns:a16="http://schemas.microsoft.com/office/drawing/2014/main" val="185764006"/>
                  </a:ext>
                </a:extLst>
              </a:tr>
              <a:tr h="266700">
                <a:tc>
                  <a:txBody>
                    <a:bodyPr/>
                    <a:lstStyle/>
                    <a:p>
                      <a:pPr marL="0" marR="0" algn="ctr">
                        <a:lnSpc>
                          <a:spcPct val="107000"/>
                        </a:lnSpc>
                        <a:spcBef>
                          <a:spcPts val="0"/>
                        </a:spcBef>
                        <a:spcAft>
                          <a:spcPts val="0"/>
                        </a:spcAft>
                      </a:pPr>
                      <a:r>
                        <a:rPr lang="en-US" sz="1300" b="1" dirty="0">
                          <a:effectLst/>
                          <a:latin typeface="Calibri" panose="020F0502020204030204" pitchFamily="34" charset="0"/>
                          <a:ea typeface="Calibri" panose="020F0502020204030204" pitchFamily="34" charset="0"/>
                          <a:cs typeface="Times New Roman" panose="02020603050405020304" pitchFamily="18" charset="0"/>
                        </a:rPr>
                        <a:t>9:15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Becoming a Cloud Architect &amp; DevOps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Dan Stolts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3990104346"/>
                  </a:ext>
                </a:extLst>
              </a:tr>
              <a:tr h="266700">
                <a:tc>
                  <a:txBody>
                    <a:bodyPr/>
                    <a:lstStyle/>
                    <a:p>
                      <a:pPr marL="0" marR="0" algn="ctr">
                        <a:lnSpc>
                          <a:spcPct val="107000"/>
                        </a:lnSpc>
                        <a:spcBef>
                          <a:spcPts val="0"/>
                        </a:spcBef>
                        <a:spcAft>
                          <a:spcPts val="0"/>
                        </a:spcAft>
                      </a:pPr>
                      <a:r>
                        <a:rPr lang="en-US" sz="1300" b="1" dirty="0">
                          <a:effectLst/>
                          <a:latin typeface="Calibri" panose="020F0502020204030204" pitchFamily="34" charset="0"/>
                          <a:ea typeface="Calibri" panose="020F0502020204030204" pitchFamily="34" charset="0"/>
                          <a:cs typeface="Times New Roman" panose="02020603050405020304" pitchFamily="18" charset="0"/>
                        </a:rPr>
                        <a:t>9:50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Fidelity Certified Services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2D05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Ryan Sockalosky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3524291491"/>
                  </a:ext>
                </a:extLst>
              </a:tr>
              <a:tr h="266700">
                <a:tc>
                  <a:txBody>
                    <a:bodyPr/>
                    <a:lstStyle/>
                    <a:p>
                      <a:pPr marL="0" marR="0" algn="ctr">
                        <a:lnSpc>
                          <a:spcPct val="107000"/>
                        </a:lnSpc>
                        <a:spcBef>
                          <a:spcPts val="0"/>
                        </a:spcBef>
                        <a:spcAft>
                          <a:spcPts val="0"/>
                        </a:spcAft>
                      </a:pPr>
                      <a:r>
                        <a:rPr lang="en-US" sz="1300" b="1" dirty="0">
                          <a:effectLst/>
                          <a:latin typeface="Calibri" panose="020F0502020204030204" pitchFamily="34" charset="0"/>
                          <a:ea typeface="Calibri" panose="020F0502020204030204" pitchFamily="34" charset="0"/>
                          <a:cs typeface="Times New Roman" panose="02020603050405020304" pitchFamily="18" charset="0"/>
                        </a:rPr>
                        <a:t>10:15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gridSpan="2">
                  <a:txBody>
                    <a:bodyPr/>
                    <a:lstStyle/>
                    <a:p>
                      <a:pPr marL="0" marR="0" algn="ctr">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Break &amp; Networking with Microsoft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hMerge="1">
                  <a:txBody>
                    <a:bodyPr/>
                    <a:lstStyle/>
                    <a:p>
                      <a:endParaRPr lang="en-US"/>
                    </a:p>
                  </a:txBody>
                  <a:tcPr/>
                </a:tc>
                <a:extLst>
                  <a:ext uri="{0D108BD9-81ED-4DB2-BD59-A6C34878D82A}">
                    <a16:rowId xmlns:a16="http://schemas.microsoft.com/office/drawing/2014/main" val="439981772"/>
                  </a:ext>
                </a:extLst>
              </a:tr>
            </a:tbl>
          </a:graphicData>
        </a:graphic>
      </p:graphicFrame>
    </p:spTree>
    <p:extLst>
      <p:ext uri="{BB962C8B-B14F-4D97-AF65-F5344CB8AC3E}">
        <p14:creationId xmlns:p14="http://schemas.microsoft.com/office/powerpoint/2010/main" val="39554593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58852-72A0-4110-8702-D7608E03DEEF}"/>
              </a:ext>
            </a:extLst>
          </p:cNvPr>
          <p:cNvSpPr>
            <a:spLocks noGrp="1"/>
          </p:cNvSpPr>
          <p:nvPr>
            <p:ph type="title"/>
          </p:nvPr>
        </p:nvSpPr>
        <p:spPr>
          <a:xfrm>
            <a:off x="187571" y="-3"/>
            <a:ext cx="11769968" cy="1021218"/>
          </a:xfrm>
        </p:spPr>
        <p:txBody>
          <a:bodyPr/>
          <a:lstStyle/>
          <a:p>
            <a:r>
              <a:rPr lang="en-US" sz="4000" dirty="0"/>
              <a:t>Program Roadmap - </a:t>
            </a:r>
            <a:r>
              <a:rPr lang="en-US" sz="2400" dirty="0"/>
              <a:t>So Far…Futures coming later </a:t>
            </a:r>
          </a:p>
        </p:txBody>
      </p:sp>
      <p:sp>
        <p:nvSpPr>
          <p:cNvPr id="5" name="Text Placeholder 4">
            <a:extLst>
              <a:ext uri="{FF2B5EF4-FFF2-40B4-BE49-F238E27FC236}">
                <a16:creationId xmlns:a16="http://schemas.microsoft.com/office/drawing/2014/main" id="{B758977E-FD52-4501-8A0F-7E719084ABDA}"/>
              </a:ext>
            </a:extLst>
          </p:cNvPr>
          <p:cNvSpPr>
            <a:spLocks noGrp="1"/>
          </p:cNvSpPr>
          <p:nvPr>
            <p:ph type="body" idx="1"/>
          </p:nvPr>
        </p:nvSpPr>
        <p:spPr>
          <a:xfrm>
            <a:off x="348338" y="1116419"/>
            <a:ext cx="11433116" cy="5190718"/>
          </a:xfrm>
        </p:spPr>
        <p:txBody>
          <a:bodyPr/>
          <a:lstStyle/>
          <a:p>
            <a:r>
              <a:rPr lang="en-US" dirty="0"/>
              <a:t>Certification Training (85% Pass Rate)</a:t>
            </a:r>
          </a:p>
          <a:p>
            <a:pPr lvl="1"/>
            <a:r>
              <a:rPr lang="en-US" dirty="0"/>
              <a:t>70-533 Implementing Azure Solutions</a:t>
            </a:r>
          </a:p>
          <a:p>
            <a:pPr lvl="1"/>
            <a:r>
              <a:rPr lang="en-US" dirty="0"/>
              <a:t>70-535 Architecting Azure Solutions</a:t>
            </a:r>
          </a:p>
          <a:p>
            <a:pPr lvl="1"/>
            <a:r>
              <a:rPr lang="en-US" dirty="0"/>
              <a:t>70-475 Big Data</a:t>
            </a:r>
          </a:p>
          <a:p>
            <a:pPr lvl="1"/>
            <a:r>
              <a:rPr lang="en-US" dirty="0"/>
              <a:t>70-774 Machine Learning</a:t>
            </a:r>
          </a:p>
          <a:p>
            <a:pPr lvl="1"/>
            <a:r>
              <a:rPr lang="en-US" dirty="0"/>
              <a:t>70-777 Cosmos DB</a:t>
            </a:r>
          </a:p>
          <a:p>
            <a:pPr lvl="1"/>
            <a:r>
              <a:rPr lang="en-US" dirty="0"/>
              <a:t>Linux on Azure (with Linux Foundation) Kicks off June 2018</a:t>
            </a:r>
          </a:p>
          <a:p>
            <a:r>
              <a:rPr lang="en-US" dirty="0"/>
              <a:t>Pilot Deep Dives</a:t>
            </a:r>
          </a:p>
          <a:p>
            <a:pPr lvl="1"/>
            <a:r>
              <a:rPr lang="en-US" dirty="0"/>
              <a:t>DevOps</a:t>
            </a:r>
          </a:p>
          <a:p>
            <a:pPr lvl="1"/>
            <a:r>
              <a:rPr lang="en-US" dirty="0"/>
              <a:t>Many Projects, many customers</a:t>
            </a:r>
          </a:p>
          <a:p>
            <a:endParaRPr lang="en-US" dirty="0"/>
          </a:p>
        </p:txBody>
      </p:sp>
      <p:sp>
        <p:nvSpPr>
          <p:cNvPr id="7" name="Text Placeholder 6">
            <a:extLst>
              <a:ext uri="{FF2B5EF4-FFF2-40B4-BE49-F238E27FC236}">
                <a16:creationId xmlns:a16="http://schemas.microsoft.com/office/drawing/2014/main" id="{306EF029-6EBC-4474-AB84-B264F3D13AD6}"/>
              </a:ext>
            </a:extLst>
          </p:cNvPr>
          <p:cNvSpPr>
            <a:spLocks noGrp="1"/>
          </p:cNvSpPr>
          <p:nvPr>
            <p:ph type="body" sz="quarter" idx="10"/>
          </p:nvPr>
        </p:nvSpPr>
        <p:spPr/>
        <p:txBody>
          <a:bodyPr/>
          <a:lstStyle/>
          <a:p>
            <a:r>
              <a:rPr lang="en-US" altLang="en-US" sz="2400" dirty="0">
                <a:latin typeface="Calibri Light" panose="020F0302020204030204" pitchFamily="34" charset="0"/>
                <a:ea typeface="Calibri" panose="020F0502020204030204" pitchFamily="34" charset="0"/>
                <a:cs typeface="Calibri Light" panose="020F0302020204030204" pitchFamily="34" charset="0"/>
              </a:rPr>
              <a:t>Program Home:  </a:t>
            </a:r>
            <a:r>
              <a:rPr lang="en-US" altLang="en-US" sz="2400" dirty="0">
                <a:latin typeface="Calibri Light" panose="020F0302020204030204" pitchFamily="34" charset="0"/>
                <a:ea typeface="Calibri" panose="020F0502020204030204" pitchFamily="34" charset="0"/>
                <a:cs typeface="Calibri Light" panose="020F0302020204030204" pitchFamily="34" charset="0"/>
                <a:hlinkClick r:id="rId2"/>
              </a:rPr>
              <a:t>https://aka.ms/certup</a:t>
            </a:r>
            <a:endParaRPr lang="en-US" sz="2400" dirty="0"/>
          </a:p>
        </p:txBody>
      </p:sp>
    </p:spTree>
    <p:extLst>
      <p:ext uri="{BB962C8B-B14F-4D97-AF65-F5344CB8AC3E}">
        <p14:creationId xmlns:p14="http://schemas.microsoft.com/office/powerpoint/2010/main" val="1161359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D5909E-C2A2-4213-A728-D0EBCBAC155B}"/>
              </a:ext>
            </a:extLst>
          </p:cNvPr>
          <p:cNvSpPr>
            <a:spLocks noGrp="1"/>
          </p:cNvSpPr>
          <p:nvPr>
            <p:ph type="title"/>
          </p:nvPr>
        </p:nvSpPr>
        <p:spPr>
          <a:xfrm>
            <a:off x="1622545" y="2"/>
            <a:ext cx="10357252" cy="1231901"/>
          </a:xfrm>
        </p:spPr>
        <p:txBody>
          <a:bodyPr/>
          <a:lstStyle/>
          <a:p>
            <a:r>
              <a:rPr lang="en-US" sz="4000" dirty="0">
                <a:latin typeface="+mj-lt"/>
              </a:rPr>
              <a:t>Getting Started Labs</a:t>
            </a:r>
            <a:br>
              <a:rPr lang="en-US" sz="3200" dirty="0">
                <a:latin typeface="+mj-lt"/>
              </a:rPr>
            </a:br>
            <a:r>
              <a:rPr lang="en-US" sz="2800" dirty="0">
                <a:latin typeface="+mj-lt"/>
              </a:rPr>
              <a:t>https://docs.microsoft.com/en-us/azure/#get-started </a:t>
            </a:r>
            <a:endParaRPr lang="en-US" sz="3200" dirty="0">
              <a:latin typeface="+mj-lt"/>
            </a:endParaRPr>
          </a:p>
        </p:txBody>
      </p:sp>
      <p:sp>
        <p:nvSpPr>
          <p:cNvPr id="6" name="Content Placeholder 5">
            <a:extLst>
              <a:ext uri="{FF2B5EF4-FFF2-40B4-BE49-F238E27FC236}">
                <a16:creationId xmlns:a16="http://schemas.microsoft.com/office/drawing/2014/main" id="{97B45A76-807B-4276-AB10-F4CC3277566E}"/>
              </a:ext>
            </a:extLst>
          </p:cNvPr>
          <p:cNvSpPr>
            <a:spLocks noGrp="1"/>
          </p:cNvSpPr>
          <p:nvPr>
            <p:ph idx="1"/>
          </p:nvPr>
        </p:nvSpPr>
        <p:spPr>
          <a:xfrm>
            <a:off x="210551" y="1472562"/>
            <a:ext cx="3781685" cy="4793789"/>
          </a:xfrm>
        </p:spPr>
        <p:txBody>
          <a:bodyPr/>
          <a:lstStyle/>
          <a:p>
            <a:pPr marL="0" indent="0">
              <a:buNone/>
            </a:pPr>
            <a:r>
              <a:rPr lang="en-US" sz="1800" b="1" dirty="0">
                <a:latin typeface="+mj-lt"/>
              </a:rPr>
              <a:t>Deploy infrastructure</a:t>
            </a:r>
          </a:p>
          <a:p>
            <a:r>
              <a:rPr lang="en-US" sz="1800" b="1" dirty="0">
                <a:highlight>
                  <a:srgbClr val="FFFF00"/>
                </a:highlight>
                <a:latin typeface="+mj-lt"/>
                <a:hlinkClick r:id="rId2"/>
              </a:rPr>
              <a:t>Linux virtual machines</a:t>
            </a:r>
            <a:endParaRPr lang="en-US" sz="1800" b="1" dirty="0">
              <a:highlight>
                <a:srgbClr val="FFFF00"/>
              </a:highlight>
              <a:latin typeface="+mj-lt"/>
            </a:endParaRPr>
          </a:p>
          <a:p>
            <a:r>
              <a:rPr lang="en-US" sz="1800" b="1" dirty="0">
                <a:highlight>
                  <a:srgbClr val="FFFF00"/>
                </a:highlight>
                <a:latin typeface="+mj-lt"/>
                <a:hlinkClick r:id="rId3"/>
              </a:rPr>
              <a:t>Windows virtual machines</a:t>
            </a:r>
            <a:endParaRPr lang="en-US" sz="1800" b="1" dirty="0">
              <a:highlight>
                <a:srgbClr val="FFFF00"/>
              </a:highlight>
              <a:latin typeface="+mj-lt"/>
            </a:endParaRPr>
          </a:p>
          <a:p>
            <a:pPr marL="0" indent="0">
              <a:buNone/>
            </a:pPr>
            <a:endParaRPr lang="en-US" sz="1800" b="1" dirty="0">
              <a:latin typeface="+mj-lt"/>
            </a:endParaRPr>
          </a:p>
          <a:p>
            <a:pPr marL="0" indent="0">
              <a:buNone/>
            </a:pPr>
            <a:r>
              <a:rPr lang="en-US" sz="1800" b="1" dirty="0">
                <a:latin typeface="+mj-lt"/>
              </a:rPr>
              <a:t>Secure and manage resources</a:t>
            </a:r>
          </a:p>
          <a:p>
            <a:r>
              <a:rPr lang="en-US" sz="1600" dirty="0">
                <a:latin typeface="+mj-lt"/>
                <a:hlinkClick r:id="rId4"/>
              </a:rPr>
              <a:t>Azure Security Center</a:t>
            </a:r>
            <a:endParaRPr lang="en-US" sz="1600" dirty="0">
              <a:latin typeface="+mj-lt"/>
            </a:endParaRPr>
          </a:p>
          <a:p>
            <a:r>
              <a:rPr lang="en-US" sz="1600" dirty="0">
                <a:latin typeface="+mj-lt"/>
                <a:hlinkClick r:id="rId5"/>
              </a:rPr>
              <a:t>Azure Monitor</a:t>
            </a:r>
            <a:endParaRPr lang="en-US" sz="1600" dirty="0">
              <a:latin typeface="+mj-lt"/>
            </a:endParaRPr>
          </a:p>
          <a:p>
            <a:r>
              <a:rPr lang="en-US" sz="1600" dirty="0">
                <a:latin typeface="+mj-lt"/>
                <a:hlinkClick r:id="rId6"/>
              </a:rPr>
              <a:t>Azure Application Insights</a:t>
            </a:r>
            <a:endParaRPr lang="en-US" sz="1600" dirty="0">
              <a:latin typeface="+mj-lt"/>
            </a:endParaRPr>
          </a:p>
          <a:p>
            <a:r>
              <a:rPr lang="en-US" sz="1600" dirty="0">
                <a:latin typeface="+mj-lt"/>
                <a:hlinkClick r:id="rId7"/>
              </a:rPr>
              <a:t>Azure Cost Management</a:t>
            </a:r>
            <a:endParaRPr lang="en-US" sz="1600" dirty="0">
              <a:latin typeface="+mj-lt"/>
            </a:endParaRPr>
          </a:p>
          <a:p>
            <a:r>
              <a:rPr lang="en-US" sz="1600" dirty="0">
                <a:latin typeface="+mj-lt"/>
                <a:hlinkClick r:id="rId8"/>
              </a:rPr>
              <a:t>Azure Backup</a:t>
            </a:r>
            <a:endParaRPr lang="en-US" sz="1600" dirty="0">
              <a:latin typeface="+mj-lt"/>
            </a:endParaRPr>
          </a:p>
          <a:p>
            <a:r>
              <a:rPr lang="en-US" sz="1600" dirty="0">
                <a:latin typeface="+mj-lt"/>
                <a:hlinkClick r:id="rId9"/>
              </a:rPr>
              <a:t>Azure Site Recovery</a:t>
            </a:r>
            <a:endParaRPr lang="en-US" sz="1600" dirty="0">
              <a:latin typeface="+mj-lt"/>
            </a:endParaRPr>
          </a:p>
          <a:p>
            <a:r>
              <a:rPr lang="en-US" sz="1600" dirty="0">
                <a:latin typeface="+mj-lt"/>
                <a:hlinkClick r:id="rId10"/>
              </a:rPr>
              <a:t>Azure Migrate</a:t>
            </a:r>
            <a:endParaRPr lang="en-US" sz="1600" dirty="0">
              <a:latin typeface="+mj-lt"/>
            </a:endParaRPr>
          </a:p>
          <a:p>
            <a:r>
              <a:rPr lang="en-US" sz="1600" dirty="0">
                <a:latin typeface="+mj-lt"/>
                <a:hlinkClick r:id="rId11"/>
              </a:rPr>
              <a:t>Azure Policy</a:t>
            </a:r>
            <a:endParaRPr lang="en-US" sz="1600" dirty="0">
              <a:latin typeface="+mj-lt"/>
            </a:endParaRPr>
          </a:p>
        </p:txBody>
      </p:sp>
      <p:sp>
        <p:nvSpPr>
          <p:cNvPr id="8" name="Text Placeholder 7">
            <a:extLst>
              <a:ext uri="{FF2B5EF4-FFF2-40B4-BE49-F238E27FC236}">
                <a16:creationId xmlns:a16="http://schemas.microsoft.com/office/drawing/2014/main" id="{8BDABD64-EC2F-4283-B083-35450C2DDEC7}"/>
              </a:ext>
            </a:extLst>
          </p:cNvPr>
          <p:cNvSpPr>
            <a:spLocks noGrp="1"/>
          </p:cNvSpPr>
          <p:nvPr>
            <p:ph type="body" sz="quarter" idx="10"/>
          </p:nvPr>
        </p:nvSpPr>
        <p:spPr/>
        <p:txBody>
          <a:bodyPr/>
          <a:lstStyle/>
          <a:p>
            <a:r>
              <a:rPr lang="en-US" sz="2800" dirty="0">
                <a:latin typeface="+mj-lt"/>
                <a:hlinkClick r:id="rId12"/>
              </a:rPr>
              <a:t>https://docs.microsoft.com/en-us/azure/#get-started</a:t>
            </a:r>
            <a:r>
              <a:rPr lang="en-US" sz="2800" dirty="0">
                <a:latin typeface="+mj-lt"/>
              </a:rPr>
              <a:t> </a:t>
            </a:r>
          </a:p>
        </p:txBody>
      </p:sp>
      <p:graphicFrame>
        <p:nvGraphicFramePr>
          <p:cNvPr id="9" name="Content Placeholder 8">
            <a:extLst>
              <a:ext uri="{FF2B5EF4-FFF2-40B4-BE49-F238E27FC236}">
                <a16:creationId xmlns:a16="http://schemas.microsoft.com/office/drawing/2014/main" id="{3C2D16DC-E11A-4019-802D-69E41A06E7FF}"/>
              </a:ext>
            </a:extLst>
          </p:cNvPr>
          <p:cNvGraphicFramePr>
            <a:graphicFrameLocks noGrp="1"/>
          </p:cNvGraphicFramePr>
          <p:nvPr>
            <p:ph sz="half" idx="4294967295"/>
            <p:extLst>
              <p:ext uri="{D42A27DB-BD31-4B8C-83A1-F6EECF244321}">
                <p14:modId xmlns:p14="http://schemas.microsoft.com/office/powerpoint/2010/main" val="3278986006"/>
              </p:ext>
            </p:extLst>
          </p:nvPr>
        </p:nvGraphicFramePr>
        <p:xfrm>
          <a:off x="3807138" y="1839759"/>
          <a:ext cx="2785766" cy="1051560"/>
        </p:xfrm>
        <a:graphic>
          <a:graphicData uri="http://schemas.openxmlformats.org/drawingml/2006/table">
            <a:tbl>
              <a:tblPr/>
              <a:tblGrid>
                <a:gridCol w="1392883">
                  <a:extLst>
                    <a:ext uri="{9D8B030D-6E8A-4147-A177-3AD203B41FA5}">
                      <a16:colId xmlns:a16="http://schemas.microsoft.com/office/drawing/2014/main" val="1575130205"/>
                    </a:ext>
                  </a:extLst>
                </a:gridCol>
                <a:gridCol w="1392883">
                  <a:extLst>
                    <a:ext uri="{9D8B030D-6E8A-4147-A177-3AD203B41FA5}">
                      <a16:colId xmlns:a16="http://schemas.microsoft.com/office/drawing/2014/main" val="1700832750"/>
                    </a:ext>
                  </a:extLst>
                </a:gridCol>
              </a:tblGrid>
              <a:tr h="0">
                <a:tc>
                  <a:txBody>
                    <a:bodyPr/>
                    <a:lstStyle/>
                    <a:p>
                      <a:pPr marL="285750" indent="-285750" fontAlgn="t">
                        <a:buFont typeface="Arial" panose="020B0604020202020204" pitchFamily="34" charset="0"/>
                        <a:buChar char="•"/>
                      </a:pPr>
                      <a:r>
                        <a:rPr lang="en-US" u="none" strike="noStrike" dirty="0">
                          <a:solidFill>
                            <a:srgbClr val="333333"/>
                          </a:solidFill>
                          <a:effectLst/>
                          <a:hlinkClick r:id="rId13"/>
                        </a:rPr>
                        <a:t>.NET</a:t>
                      </a:r>
                      <a:r>
                        <a:rPr lang="en-US" dirty="0">
                          <a:effectLst/>
                        </a:rPr>
                        <a:t> </a:t>
                      </a:r>
                    </a:p>
                    <a:p>
                      <a:pPr marL="285750" indent="-285750" fontAlgn="t">
                        <a:buFont typeface="Arial" panose="020B0604020202020204" pitchFamily="34" charset="0"/>
                        <a:buChar char="•"/>
                      </a:pPr>
                      <a:r>
                        <a:rPr lang="en-US" u="none" strike="noStrike" dirty="0">
                          <a:solidFill>
                            <a:srgbClr val="333333"/>
                          </a:solidFill>
                          <a:effectLst/>
                          <a:hlinkClick r:id="rId14"/>
                        </a:rPr>
                        <a:t>Python</a:t>
                      </a:r>
                      <a:r>
                        <a:rPr lang="en-US" dirty="0">
                          <a:effectLst/>
                        </a:rPr>
                        <a:t> </a:t>
                      </a:r>
                    </a:p>
                    <a:p>
                      <a:pPr marL="285750" indent="-285750" fontAlgn="t">
                        <a:buFont typeface="Arial" panose="020B0604020202020204" pitchFamily="34" charset="0"/>
                        <a:buChar char="•"/>
                      </a:pPr>
                      <a:r>
                        <a:rPr lang="en-US" u="none" strike="noStrike" dirty="0">
                          <a:solidFill>
                            <a:srgbClr val="333333"/>
                          </a:solidFill>
                          <a:effectLst/>
                          <a:hlinkClick r:id="rId15"/>
                        </a:rPr>
                        <a:t>Java</a:t>
                      </a:r>
                      <a:r>
                        <a:rPr lang="en-US" dirty="0">
                          <a:effectLst/>
                        </a:rPr>
                        <a:t> </a:t>
                      </a:r>
                    </a:p>
                  </a:txBody>
                  <a:tcPr marL="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10F98E"/>
                      </a:solidFill>
                      <a:prstDash val="solid"/>
                      <a:round/>
                      <a:headEnd type="none" w="med" len="med"/>
                      <a:tailEnd type="none" w="med" len="med"/>
                    </a:lnT>
                    <a:lnB w="12700" cap="flat" cmpd="sng" algn="ctr">
                      <a:solidFill>
                        <a:srgbClr val="E3E3E3"/>
                      </a:solidFill>
                      <a:prstDash val="solid"/>
                      <a:round/>
                      <a:headEnd type="none" w="med" len="med"/>
                      <a:tailEnd type="none" w="med" len="med"/>
                    </a:lnB>
                  </a:tcPr>
                </a:tc>
                <a:tc>
                  <a:txBody>
                    <a:bodyPr/>
                    <a:lstStyle/>
                    <a:p>
                      <a:pPr marL="285750" indent="-285750" fontAlgn="t">
                        <a:buFont typeface="Arial" panose="020B0604020202020204" pitchFamily="34" charset="0"/>
                        <a:buChar char="•"/>
                      </a:pPr>
                      <a:r>
                        <a:rPr lang="en-US" u="none" strike="noStrike" dirty="0">
                          <a:solidFill>
                            <a:srgbClr val="333333"/>
                          </a:solidFill>
                          <a:effectLst/>
                          <a:hlinkClick r:id="rId16"/>
                        </a:rPr>
                        <a:t>PHP</a:t>
                      </a:r>
                      <a:r>
                        <a:rPr lang="en-US" dirty="0">
                          <a:effectLst/>
                        </a:rPr>
                        <a:t> </a:t>
                      </a:r>
                    </a:p>
                    <a:p>
                      <a:pPr marL="285750" indent="-285750" fontAlgn="t">
                        <a:buFont typeface="Arial" panose="020B0604020202020204" pitchFamily="34" charset="0"/>
                        <a:buChar char="•"/>
                      </a:pPr>
                      <a:r>
                        <a:rPr lang="en-US" u="none" strike="noStrike" dirty="0">
                          <a:solidFill>
                            <a:srgbClr val="333333"/>
                          </a:solidFill>
                          <a:effectLst/>
                          <a:hlinkClick r:id="rId17"/>
                        </a:rPr>
                        <a:t>Node.js</a:t>
                      </a:r>
                      <a:r>
                        <a:rPr lang="en-US" dirty="0">
                          <a:effectLst/>
                        </a:rPr>
                        <a:t> </a:t>
                      </a:r>
                    </a:p>
                    <a:p>
                      <a:pPr marL="285750" indent="-285750" fontAlgn="t">
                        <a:buFont typeface="Arial" panose="020B0604020202020204" pitchFamily="34" charset="0"/>
                        <a:buChar char="•"/>
                      </a:pPr>
                      <a:r>
                        <a:rPr lang="en-US" u="none" strike="noStrike" dirty="0">
                          <a:solidFill>
                            <a:srgbClr val="0050C5"/>
                          </a:solidFill>
                          <a:effectLst/>
                          <a:hlinkClick r:id="rId18"/>
                        </a:rPr>
                        <a:t>Go</a:t>
                      </a:r>
                      <a:endParaRPr lang="en-US" dirty="0">
                        <a:effectLst/>
                      </a:endParaRPr>
                    </a:p>
                  </a:txBody>
                  <a:tcPr marL="0" marR="152400" marT="114300" marB="11430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70038F"/>
                      </a:solidFill>
                      <a:prstDash val="solid"/>
                      <a:round/>
                      <a:headEnd type="none" w="med" len="med"/>
                      <a:tailEnd type="none" w="med" len="med"/>
                    </a:lnT>
                    <a:lnB w="12700" cap="flat" cmpd="sng" algn="ctr">
                      <a:solidFill>
                        <a:srgbClr val="E3E3E3"/>
                      </a:solidFill>
                      <a:prstDash val="solid"/>
                      <a:round/>
                      <a:headEnd type="none" w="med" len="med"/>
                      <a:tailEnd type="none" w="med" len="med"/>
                    </a:lnB>
                  </a:tcPr>
                </a:tc>
                <a:extLst>
                  <a:ext uri="{0D108BD9-81ED-4DB2-BD59-A6C34878D82A}">
                    <a16:rowId xmlns:a16="http://schemas.microsoft.com/office/drawing/2014/main" val="3625572748"/>
                  </a:ext>
                </a:extLst>
              </a:tr>
            </a:tbl>
          </a:graphicData>
        </a:graphic>
      </p:graphicFrame>
      <p:sp>
        <p:nvSpPr>
          <p:cNvPr id="10" name="Rectangle 1">
            <a:extLst>
              <a:ext uri="{FF2B5EF4-FFF2-40B4-BE49-F238E27FC236}">
                <a16:creationId xmlns:a16="http://schemas.microsoft.com/office/drawing/2014/main" id="{72E7A060-A606-4183-A669-FAB487BE7122}"/>
              </a:ext>
            </a:extLst>
          </p:cNvPr>
          <p:cNvSpPr>
            <a:spLocks noChangeArrowheads="1"/>
          </p:cNvSpPr>
          <p:nvPr/>
        </p:nvSpPr>
        <p:spPr bwMode="auto">
          <a:xfrm>
            <a:off x="3949143" y="1472562"/>
            <a:ext cx="2862963" cy="318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5392" rIns="0" bIns="0" numCol="1" anchor="ctr" anchorCtr="0" compatLnSpc="1">
            <a:prstTxWarp prst="textNoShape">
              <a:avLst/>
            </a:prstTxWarp>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i="0" u="none" strike="noStrike" cap="none" normalizeH="0" baseline="0" dirty="0">
                <a:ln>
                  <a:noFill/>
                </a:ln>
                <a:solidFill>
                  <a:srgbClr val="000000"/>
                </a:solidFill>
                <a:effectLst/>
                <a:latin typeface="+mj-lt"/>
              </a:rPr>
              <a:t>Develop apps</a:t>
            </a:r>
            <a:r>
              <a:rPr kumimoji="0" lang="en-US" altLang="en-US" i="0" u="none" strike="noStrike" cap="none" normalizeH="0" baseline="0" dirty="0">
                <a:ln>
                  <a:noFill/>
                </a:ln>
                <a:solidFill>
                  <a:srgbClr val="333333"/>
                </a:solidFill>
                <a:effectLst/>
                <a:latin typeface="+mj-lt"/>
              </a:rPr>
              <a:t> </a:t>
            </a:r>
            <a:r>
              <a:rPr kumimoji="0" lang="en-US" altLang="en-US" sz="1200" b="0" i="0" u="none" strike="noStrike" cap="none" normalizeH="0" baseline="0" dirty="0">
                <a:ln>
                  <a:noFill/>
                </a:ln>
                <a:solidFill>
                  <a:srgbClr val="333333"/>
                </a:solidFill>
                <a:effectLst/>
                <a:latin typeface="+mj-lt"/>
              </a:rPr>
              <a:t>   </a:t>
            </a:r>
            <a:r>
              <a:rPr kumimoji="0" lang="en-US" altLang="en-US" sz="1900" b="0" i="0" u="none" strike="noStrike" cap="none" normalizeH="0" baseline="0" dirty="0">
                <a:ln>
                  <a:noFill/>
                </a:ln>
                <a:solidFill>
                  <a:srgbClr val="333333"/>
                </a:solidFill>
                <a:effectLst/>
                <a:latin typeface="+mj-lt"/>
              </a:rPr>
              <a:t> </a:t>
            </a:r>
            <a:r>
              <a:rPr kumimoji="0" lang="en-US" altLang="en-US" sz="1200" b="0" i="0" u="none" strike="noStrike" cap="none" normalizeH="0" baseline="0" dirty="0">
                <a:ln>
                  <a:noFill/>
                </a:ln>
                <a:solidFill>
                  <a:srgbClr val="333333"/>
                </a:solidFill>
                <a:effectLst/>
                <a:latin typeface="+mj-lt"/>
              </a:rPr>
              <a:t>       </a:t>
            </a:r>
            <a:r>
              <a:rPr kumimoji="0" lang="en-US" altLang="en-US" sz="1900" b="0" i="0" u="none" strike="noStrike" cap="none" normalizeH="0" baseline="0" dirty="0">
                <a:ln>
                  <a:noFill/>
                </a:ln>
                <a:solidFill>
                  <a:srgbClr val="333333"/>
                </a:solidFill>
                <a:effectLst/>
                <a:latin typeface="+mj-lt"/>
              </a:rPr>
              <a:t> </a:t>
            </a:r>
            <a:r>
              <a:rPr kumimoji="0" lang="en-US" altLang="en-US" sz="1200" b="0" i="0" u="none" strike="noStrike" cap="none" normalizeH="0" baseline="0" dirty="0">
                <a:ln>
                  <a:noFill/>
                </a:ln>
                <a:solidFill>
                  <a:srgbClr val="333333"/>
                </a:solidFill>
                <a:effectLst/>
                <a:latin typeface="+mj-lt"/>
              </a:rPr>
              <a:t>      </a:t>
            </a:r>
            <a:endParaRPr kumimoji="0" lang="en-US" altLang="en-US" sz="1200" b="0" i="0" u="none" strike="noStrike" cap="none" normalizeH="0" baseline="0" dirty="0">
              <a:ln>
                <a:noFill/>
              </a:ln>
              <a:solidFill>
                <a:srgbClr val="0050C5"/>
              </a:solidFill>
              <a:effectLst/>
              <a:latin typeface="+mj-lt"/>
            </a:endParaRPr>
          </a:p>
        </p:txBody>
      </p:sp>
      <p:sp>
        <p:nvSpPr>
          <p:cNvPr id="17" name="Rectangle 16">
            <a:extLst>
              <a:ext uri="{FF2B5EF4-FFF2-40B4-BE49-F238E27FC236}">
                <a16:creationId xmlns:a16="http://schemas.microsoft.com/office/drawing/2014/main" id="{7EE163E5-06A1-445D-8880-C8BC6B9CA9B9}"/>
              </a:ext>
            </a:extLst>
          </p:cNvPr>
          <p:cNvSpPr/>
          <p:nvPr/>
        </p:nvSpPr>
        <p:spPr>
          <a:xfrm>
            <a:off x="3807138" y="3258516"/>
            <a:ext cx="3703529" cy="1754326"/>
          </a:xfrm>
          <a:prstGeom prst="rect">
            <a:avLst/>
          </a:prstGeom>
        </p:spPr>
        <p:txBody>
          <a:bodyPr wrap="square">
            <a:spAutoFit/>
          </a:bodyPr>
          <a:lstStyle/>
          <a:p>
            <a:r>
              <a:rPr lang="en-US" dirty="0">
                <a:solidFill>
                  <a:srgbClr val="000000"/>
                </a:solidFill>
                <a:latin typeface="+mj-lt"/>
              </a:rPr>
              <a:t>App Models</a:t>
            </a:r>
          </a:p>
          <a:p>
            <a:pPr>
              <a:buFont typeface="Arial" panose="020B0604020202020204" pitchFamily="34" charset="0"/>
              <a:buChar char="•"/>
            </a:pPr>
            <a:r>
              <a:rPr lang="en-US" b="0" dirty="0">
                <a:solidFill>
                  <a:srgbClr val="333333"/>
                </a:solidFill>
                <a:latin typeface="+mj-lt"/>
                <a:hlinkClick r:id="rId19"/>
              </a:rPr>
              <a:t>Web Apps</a:t>
            </a:r>
            <a:endParaRPr lang="en-US" b="0" dirty="0">
              <a:solidFill>
                <a:srgbClr val="000000"/>
              </a:solidFill>
              <a:latin typeface="+mj-lt"/>
            </a:endParaRPr>
          </a:p>
          <a:p>
            <a:pPr>
              <a:buFont typeface="Arial" panose="020B0604020202020204" pitchFamily="34" charset="0"/>
              <a:buChar char="•"/>
            </a:pPr>
            <a:r>
              <a:rPr lang="en-US" b="0" dirty="0" err="1">
                <a:solidFill>
                  <a:srgbClr val="333333"/>
                </a:solidFill>
                <a:latin typeface="+mj-lt"/>
                <a:hlinkClick r:id="rId20"/>
              </a:rPr>
              <a:t>Serverless</a:t>
            </a:r>
            <a:r>
              <a:rPr lang="en-US" b="0" dirty="0">
                <a:solidFill>
                  <a:srgbClr val="333333"/>
                </a:solidFill>
                <a:latin typeface="+mj-lt"/>
                <a:hlinkClick r:id="rId20"/>
              </a:rPr>
              <a:t> Functions</a:t>
            </a:r>
            <a:endParaRPr lang="en-US" b="0" dirty="0">
              <a:solidFill>
                <a:srgbClr val="000000"/>
              </a:solidFill>
              <a:latin typeface="+mj-lt"/>
            </a:endParaRPr>
          </a:p>
          <a:p>
            <a:pPr>
              <a:buFont typeface="Arial" panose="020B0604020202020204" pitchFamily="34" charset="0"/>
              <a:buChar char="•"/>
            </a:pPr>
            <a:r>
              <a:rPr lang="en-US" b="0" dirty="0">
                <a:solidFill>
                  <a:srgbClr val="333333"/>
                </a:solidFill>
                <a:latin typeface="+mj-lt"/>
                <a:hlinkClick r:id="rId21"/>
              </a:rPr>
              <a:t>Containers</a:t>
            </a:r>
            <a:endParaRPr lang="en-US" b="0" dirty="0">
              <a:solidFill>
                <a:srgbClr val="000000"/>
              </a:solidFill>
              <a:latin typeface="+mj-lt"/>
            </a:endParaRPr>
          </a:p>
          <a:p>
            <a:pPr>
              <a:buFont typeface="Arial" panose="020B0604020202020204" pitchFamily="34" charset="0"/>
              <a:buChar char="•"/>
            </a:pPr>
            <a:r>
              <a:rPr lang="en-US" b="0" dirty="0">
                <a:solidFill>
                  <a:srgbClr val="333333"/>
                </a:solidFill>
                <a:latin typeface="+mj-lt"/>
                <a:hlinkClick r:id="rId22"/>
              </a:rPr>
              <a:t>Microservices with Service Fabric</a:t>
            </a:r>
            <a:endParaRPr lang="en-US" b="0" dirty="0">
              <a:solidFill>
                <a:srgbClr val="000000"/>
              </a:solidFill>
              <a:latin typeface="+mj-lt"/>
            </a:endParaRPr>
          </a:p>
        </p:txBody>
      </p:sp>
      <p:sp>
        <p:nvSpPr>
          <p:cNvPr id="18" name="Rectangle 17">
            <a:extLst>
              <a:ext uri="{FF2B5EF4-FFF2-40B4-BE49-F238E27FC236}">
                <a16:creationId xmlns:a16="http://schemas.microsoft.com/office/drawing/2014/main" id="{4DFFBF97-0C7C-4B74-85F0-57D159D9634A}"/>
              </a:ext>
            </a:extLst>
          </p:cNvPr>
          <p:cNvSpPr/>
          <p:nvPr/>
        </p:nvSpPr>
        <p:spPr>
          <a:xfrm>
            <a:off x="7522327" y="1472562"/>
            <a:ext cx="4354882" cy="4401205"/>
          </a:xfrm>
          <a:prstGeom prst="rect">
            <a:avLst/>
          </a:prstGeom>
        </p:spPr>
        <p:txBody>
          <a:bodyPr wrap="square">
            <a:spAutoFit/>
          </a:bodyPr>
          <a:lstStyle/>
          <a:p>
            <a:r>
              <a:rPr lang="en-US" u="sng" dirty="0">
                <a:solidFill>
                  <a:srgbClr val="000000"/>
                </a:solidFill>
                <a:latin typeface="+mj-lt"/>
              </a:rPr>
              <a:t>Manage data and AI</a:t>
            </a:r>
          </a:p>
          <a:p>
            <a:r>
              <a:rPr lang="en-US" dirty="0">
                <a:solidFill>
                  <a:srgbClr val="000000"/>
                </a:solidFill>
                <a:latin typeface="+mj-lt"/>
              </a:rPr>
              <a:t>Relational Databases</a:t>
            </a:r>
          </a:p>
          <a:p>
            <a:pPr>
              <a:buFont typeface="Arial" panose="020B0604020202020204" pitchFamily="34" charset="0"/>
              <a:buChar char="•"/>
            </a:pPr>
            <a:r>
              <a:rPr lang="en-US" sz="1600" b="0" dirty="0">
                <a:solidFill>
                  <a:srgbClr val="333333"/>
                </a:solidFill>
                <a:latin typeface="+mj-lt"/>
                <a:hlinkClick r:id="rId23"/>
              </a:rPr>
              <a:t>SQL database as a service</a:t>
            </a:r>
            <a:endParaRPr lang="en-US" sz="1600" b="0" dirty="0">
              <a:solidFill>
                <a:srgbClr val="000000"/>
              </a:solidFill>
              <a:latin typeface="+mj-lt"/>
            </a:endParaRPr>
          </a:p>
          <a:p>
            <a:pPr>
              <a:buFont typeface="Arial" panose="020B0604020202020204" pitchFamily="34" charset="0"/>
              <a:buChar char="•"/>
            </a:pPr>
            <a:r>
              <a:rPr lang="en-US" sz="1600" b="0" dirty="0">
                <a:solidFill>
                  <a:srgbClr val="333333"/>
                </a:solidFill>
                <a:latin typeface="+mj-lt"/>
                <a:hlinkClick r:id="rId24"/>
              </a:rPr>
              <a:t>SQL Data Warehouse as a service</a:t>
            </a:r>
            <a:endParaRPr lang="en-US" sz="1600" b="0" dirty="0">
              <a:solidFill>
                <a:srgbClr val="000000"/>
              </a:solidFill>
              <a:latin typeface="+mj-lt"/>
            </a:endParaRPr>
          </a:p>
          <a:p>
            <a:pPr>
              <a:buFont typeface="Arial" panose="020B0604020202020204" pitchFamily="34" charset="0"/>
              <a:buChar char="•"/>
            </a:pPr>
            <a:r>
              <a:rPr lang="en-US" sz="1600" b="0" dirty="0">
                <a:solidFill>
                  <a:srgbClr val="333333"/>
                </a:solidFill>
                <a:latin typeface="+mj-lt"/>
                <a:hlinkClick r:id="rId25"/>
              </a:rPr>
              <a:t>PostgreSQL database as a service</a:t>
            </a:r>
            <a:endParaRPr lang="en-US" sz="1600" b="0" dirty="0">
              <a:solidFill>
                <a:srgbClr val="000000"/>
              </a:solidFill>
              <a:latin typeface="+mj-lt"/>
            </a:endParaRPr>
          </a:p>
          <a:p>
            <a:pPr>
              <a:buFont typeface="Arial" panose="020B0604020202020204" pitchFamily="34" charset="0"/>
              <a:buChar char="•"/>
            </a:pPr>
            <a:r>
              <a:rPr lang="en-US" sz="1600" b="0" dirty="0">
                <a:solidFill>
                  <a:srgbClr val="333333"/>
                </a:solidFill>
                <a:latin typeface="+mj-lt"/>
                <a:hlinkClick r:id="rId26"/>
              </a:rPr>
              <a:t>MySQL database as a service</a:t>
            </a:r>
            <a:endParaRPr lang="en-US" sz="1600" b="0" dirty="0">
              <a:solidFill>
                <a:srgbClr val="000000"/>
              </a:solidFill>
              <a:latin typeface="+mj-lt"/>
            </a:endParaRPr>
          </a:p>
          <a:p>
            <a:endParaRPr lang="en-US" b="0" dirty="0">
              <a:solidFill>
                <a:srgbClr val="000000"/>
              </a:solidFill>
              <a:latin typeface="+mj-lt"/>
            </a:endParaRPr>
          </a:p>
          <a:p>
            <a:r>
              <a:rPr lang="en-US" dirty="0">
                <a:solidFill>
                  <a:srgbClr val="000000"/>
                </a:solidFill>
                <a:latin typeface="+mj-lt"/>
              </a:rPr>
              <a:t>NoSQL</a:t>
            </a:r>
          </a:p>
          <a:p>
            <a:pPr>
              <a:buFont typeface="Arial" panose="020B0604020202020204" pitchFamily="34" charset="0"/>
              <a:buChar char="•"/>
            </a:pPr>
            <a:r>
              <a:rPr lang="en-US" sz="1600" b="0" dirty="0">
                <a:solidFill>
                  <a:srgbClr val="333333"/>
                </a:solidFill>
                <a:latin typeface="+mj-lt"/>
                <a:hlinkClick r:id="rId27"/>
              </a:rPr>
              <a:t>Azure Cosmos DB</a:t>
            </a:r>
            <a:endParaRPr lang="en-US" sz="1600" b="0" dirty="0">
              <a:solidFill>
                <a:srgbClr val="000000"/>
              </a:solidFill>
              <a:latin typeface="+mj-lt"/>
            </a:endParaRPr>
          </a:p>
          <a:p>
            <a:endParaRPr lang="en-US" b="0" dirty="0">
              <a:solidFill>
                <a:srgbClr val="000000"/>
              </a:solidFill>
              <a:latin typeface="+mj-lt"/>
            </a:endParaRPr>
          </a:p>
          <a:p>
            <a:r>
              <a:rPr lang="en-US" dirty="0">
                <a:solidFill>
                  <a:srgbClr val="000000"/>
                </a:solidFill>
                <a:latin typeface="+mj-lt"/>
              </a:rPr>
              <a:t>Storage</a:t>
            </a:r>
          </a:p>
          <a:p>
            <a:pPr>
              <a:buFont typeface="Arial" panose="020B0604020202020204" pitchFamily="34" charset="0"/>
              <a:buChar char="•"/>
            </a:pPr>
            <a:r>
              <a:rPr lang="en-US" sz="1600" b="0" dirty="0">
                <a:solidFill>
                  <a:srgbClr val="333333"/>
                </a:solidFill>
                <a:latin typeface="+mj-lt"/>
                <a:hlinkClick r:id="rId28"/>
              </a:rPr>
              <a:t>Blob Storage</a:t>
            </a:r>
            <a:endParaRPr lang="en-US" sz="1600" b="0" dirty="0">
              <a:solidFill>
                <a:srgbClr val="000000"/>
              </a:solidFill>
              <a:latin typeface="+mj-lt"/>
            </a:endParaRPr>
          </a:p>
          <a:p>
            <a:endParaRPr lang="en-US" b="0" dirty="0">
              <a:solidFill>
                <a:srgbClr val="000000"/>
              </a:solidFill>
              <a:latin typeface="+mj-lt"/>
            </a:endParaRPr>
          </a:p>
          <a:p>
            <a:r>
              <a:rPr lang="en-US" dirty="0">
                <a:solidFill>
                  <a:srgbClr val="000000"/>
                </a:solidFill>
                <a:latin typeface="+mj-lt"/>
              </a:rPr>
              <a:t>AI and Cognitive Services</a:t>
            </a:r>
          </a:p>
          <a:p>
            <a:pPr>
              <a:buFont typeface="Arial" panose="020B0604020202020204" pitchFamily="34" charset="0"/>
              <a:buChar char="•"/>
            </a:pPr>
            <a:r>
              <a:rPr lang="en-US" sz="1600" b="0" dirty="0">
                <a:solidFill>
                  <a:srgbClr val="333333"/>
                </a:solidFill>
                <a:latin typeface="+mj-lt"/>
                <a:hlinkClick r:id="rId29"/>
              </a:rPr>
              <a:t>Machine Learning </a:t>
            </a:r>
            <a:endParaRPr lang="en-US" sz="1600" b="0" dirty="0">
              <a:solidFill>
                <a:srgbClr val="000000"/>
              </a:solidFill>
              <a:latin typeface="+mj-lt"/>
            </a:endParaRPr>
          </a:p>
          <a:p>
            <a:pPr>
              <a:buFont typeface="Arial" panose="020B0604020202020204" pitchFamily="34" charset="0"/>
              <a:buChar char="•"/>
            </a:pPr>
            <a:r>
              <a:rPr lang="en-US" sz="1600" b="0" dirty="0">
                <a:solidFill>
                  <a:srgbClr val="333333"/>
                </a:solidFill>
                <a:latin typeface="+mj-lt"/>
                <a:hlinkClick r:id="rId30"/>
              </a:rPr>
              <a:t>Cognitive Services</a:t>
            </a:r>
            <a:endParaRPr lang="en-US" sz="1600" b="0" dirty="0">
              <a:solidFill>
                <a:srgbClr val="000000"/>
              </a:solidFill>
              <a:latin typeface="+mj-lt"/>
            </a:endParaRPr>
          </a:p>
        </p:txBody>
      </p:sp>
    </p:spTree>
    <p:extLst>
      <p:ext uri="{BB962C8B-B14F-4D97-AF65-F5344CB8AC3E}">
        <p14:creationId xmlns:p14="http://schemas.microsoft.com/office/powerpoint/2010/main" val="3553702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E0F5A05-955F-4560-B414-B63C97D734DA}"/>
              </a:ext>
            </a:extLst>
          </p:cNvPr>
          <p:cNvSpPr>
            <a:spLocks noGrp="1"/>
          </p:cNvSpPr>
          <p:nvPr>
            <p:ph type="ctrTitle" sz="quarter"/>
          </p:nvPr>
        </p:nvSpPr>
        <p:spPr/>
        <p:txBody>
          <a:bodyPr/>
          <a:lstStyle/>
          <a:p>
            <a:r>
              <a:rPr lang="en-US" dirty="0"/>
              <a:t>Labs </a:t>
            </a:r>
          </a:p>
        </p:txBody>
      </p:sp>
      <p:sp>
        <p:nvSpPr>
          <p:cNvPr id="6" name="Subtitle 5">
            <a:extLst>
              <a:ext uri="{FF2B5EF4-FFF2-40B4-BE49-F238E27FC236}">
                <a16:creationId xmlns:a16="http://schemas.microsoft.com/office/drawing/2014/main" id="{6C128F97-CBA8-4381-BE94-D741DFE8DCEA}"/>
              </a:ext>
            </a:extLst>
          </p:cNvPr>
          <p:cNvSpPr>
            <a:spLocks noGrp="1"/>
          </p:cNvSpPr>
          <p:nvPr>
            <p:ph type="subTitle" sz="quarter" idx="1"/>
          </p:nvPr>
        </p:nvSpPr>
        <p:spPr/>
        <p:txBody>
          <a:bodyPr/>
          <a:lstStyle/>
          <a:p>
            <a:endParaRPr lang="en-US"/>
          </a:p>
        </p:txBody>
      </p:sp>
      <p:sp>
        <p:nvSpPr>
          <p:cNvPr id="7" name="Text Placeholder 6">
            <a:extLst>
              <a:ext uri="{FF2B5EF4-FFF2-40B4-BE49-F238E27FC236}">
                <a16:creationId xmlns:a16="http://schemas.microsoft.com/office/drawing/2014/main" id="{6068F087-F4F4-4E81-AFD8-FB4D3CB35343}"/>
              </a:ext>
            </a:extLst>
          </p:cNvPr>
          <p:cNvSpPr>
            <a:spLocks noGrp="1"/>
          </p:cNvSpPr>
          <p:nvPr>
            <p:ph type="body" sz="quarter" idx="10"/>
          </p:nvPr>
        </p:nvSpPr>
        <p:spPr/>
        <p:txBody>
          <a:bodyPr/>
          <a:lstStyle/>
          <a:p>
            <a:endParaRPr lang="en-US"/>
          </a:p>
        </p:txBody>
      </p:sp>
      <p:sp>
        <p:nvSpPr>
          <p:cNvPr id="8" name="Text Placeholder 7">
            <a:extLst>
              <a:ext uri="{FF2B5EF4-FFF2-40B4-BE49-F238E27FC236}">
                <a16:creationId xmlns:a16="http://schemas.microsoft.com/office/drawing/2014/main" id="{A59F7F8C-4469-4E48-9AB3-9A2357A3B6A2}"/>
              </a:ext>
            </a:extLst>
          </p:cNvPr>
          <p:cNvSpPr>
            <a:spLocks noGrp="1"/>
          </p:cNvSpPr>
          <p:nvPr>
            <p:ph type="body" sz="quarter" idx="11"/>
          </p:nvPr>
        </p:nvSpPr>
        <p:spPr>
          <a:xfrm>
            <a:off x="349251" y="6018239"/>
            <a:ext cx="11619228" cy="563847"/>
          </a:xfrm>
        </p:spPr>
        <p:txBody>
          <a:bodyPr/>
          <a:lstStyle/>
          <a:p>
            <a:r>
              <a:rPr lang="en-US" sz="2800" dirty="0">
                <a:hlinkClick r:id="rId2"/>
              </a:rPr>
              <a:t>http://github.com/guruskill/70-535</a:t>
            </a:r>
            <a:r>
              <a:rPr lang="en-US" sz="2800" dirty="0"/>
              <a:t>  Labs folder</a:t>
            </a:r>
          </a:p>
        </p:txBody>
      </p:sp>
    </p:spTree>
    <p:extLst>
      <p:ext uri="{BB962C8B-B14F-4D97-AF65-F5344CB8AC3E}">
        <p14:creationId xmlns:p14="http://schemas.microsoft.com/office/powerpoint/2010/main" val="287054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67181-AD98-42BF-85E9-B1114831D9FF}"/>
              </a:ext>
            </a:extLst>
          </p:cNvPr>
          <p:cNvSpPr>
            <a:spLocks noGrp="1"/>
          </p:cNvSpPr>
          <p:nvPr>
            <p:ph type="title"/>
          </p:nvPr>
        </p:nvSpPr>
        <p:spPr/>
        <p:txBody>
          <a:bodyPr>
            <a:normAutofit/>
          </a:bodyPr>
          <a:lstStyle/>
          <a:p>
            <a:r>
              <a:rPr lang="en-US" dirty="0"/>
              <a:t>Make the most of the event…</a:t>
            </a:r>
          </a:p>
        </p:txBody>
      </p:sp>
      <p:sp>
        <p:nvSpPr>
          <p:cNvPr id="4" name="Text Placeholder 3">
            <a:extLst>
              <a:ext uri="{FF2B5EF4-FFF2-40B4-BE49-F238E27FC236}">
                <a16:creationId xmlns:a16="http://schemas.microsoft.com/office/drawing/2014/main" id="{59B17ADC-B6C7-455C-BBF8-FE75AC64513B}"/>
              </a:ext>
            </a:extLst>
          </p:cNvPr>
          <p:cNvSpPr>
            <a:spLocks noGrp="1"/>
          </p:cNvSpPr>
          <p:nvPr>
            <p:ph type="body" sz="quarter" idx="10"/>
          </p:nvPr>
        </p:nvSpPr>
        <p:spPr/>
        <p:txBody>
          <a:bodyPr/>
          <a:lstStyle/>
          <a:p>
            <a:r>
              <a:rPr lang="en-US" sz="4400" dirty="0"/>
              <a:t>Think about how the technologies you learn about can be leveraged in your business!</a:t>
            </a:r>
          </a:p>
        </p:txBody>
      </p:sp>
      <p:sp>
        <p:nvSpPr>
          <p:cNvPr id="3" name="Text Placeholder 2">
            <a:extLst>
              <a:ext uri="{FF2B5EF4-FFF2-40B4-BE49-F238E27FC236}">
                <a16:creationId xmlns:a16="http://schemas.microsoft.com/office/drawing/2014/main" id="{1D358A2B-9812-43CD-889D-503F8806C7B9}"/>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3848516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74D90-8460-477C-884A-B867A96F5751}"/>
              </a:ext>
            </a:extLst>
          </p:cNvPr>
          <p:cNvSpPr>
            <a:spLocks noGrp="1"/>
          </p:cNvSpPr>
          <p:nvPr>
            <p:ph type="title"/>
          </p:nvPr>
        </p:nvSpPr>
        <p:spPr/>
        <p:txBody>
          <a:bodyPr/>
          <a:lstStyle/>
          <a:p>
            <a:r>
              <a:rPr lang="en-US" dirty="0"/>
              <a:t>Voting: Show of Hands</a:t>
            </a:r>
          </a:p>
        </p:txBody>
      </p:sp>
      <p:sp>
        <p:nvSpPr>
          <p:cNvPr id="3" name="Content Placeholder 2">
            <a:extLst>
              <a:ext uri="{FF2B5EF4-FFF2-40B4-BE49-F238E27FC236}">
                <a16:creationId xmlns:a16="http://schemas.microsoft.com/office/drawing/2014/main" id="{5D0D7249-881A-487C-8F4C-2F451629A801}"/>
              </a:ext>
            </a:extLst>
          </p:cNvPr>
          <p:cNvSpPr>
            <a:spLocks noGrp="1"/>
          </p:cNvSpPr>
          <p:nvPr>
            <p:ph idx="1"/>
          </p:nvPr>
        </p:nvSpPr>
        <p:spPr/>
        <p:txBody>
          <a:bodyPr>
            <a:normAutofit/>
          </a:bodyPr>
          <a:lstStyle/>
          <a:p>
            <a:pPr marL="0" indent="0">
              <a:buNone/>
            </a:pPr>
            <a:r>
              <a:rPr lang="en-US" b="1" dirty="0"/>
              <a:t>How deep is your knowledge of Azure Cloud Solutions?</a:t>
            </a:r>
          </a:p>
          <a:p>
            <a:pPr marL="0" lvl="0" indent="0">
              <a:buNone/>
            </a:pPr>
            <a:endParaRPr lang="en-US" dirty="0"/>
          </a:p>
          <a:p>
            <a:pPr marL="0" lvl="0" indent="0">
              <a:buNone/>
            </a:pPr>
            <a:r>
              <a:rPr lang="en-US" dirty="0"/>
              <a:t>1. I know Azure and its offerings really well </a:t>
            </a:r>
          </a:p>
          <a:p>
            <a:pPr marL="0" lvl="0" indent="0">
              <a:buNone/>
            </a:pPr>
            <a:endParaRPr lang="en-US" dirty="0"/>
          </a:p>
          <a:p>
            <a:pPr marL="0" lvl="0" indent="0">
              <a:buNone/>
            </a:pPr>
            <a:r>
              <a:rPr lang="en-US" dirty="0"/>
              <a:t>2. I have a good base knowledge of Azure </a:t>
            </a:r>
          </a:p>
          <a:p>
            <a:pPr marL="0" lvl="0" indent="0">
              <a:buNone/>
            </a:pPr>
            <a:endParaRPr lang="en-US" dirty="0"/>
          </a:p>
          <a:p>
            <a:pPr marL="0" lvl="0" indent="0">
              <a:buNone/>
            </a:pPr>
            <a:r>
              <a:rPr lang="en-US" dirty="0"/>
              <a:t>3. I know some of Azure </a:t>
            </a:r>
          </a:p>
          <a:p>
            <a:pPr marL="0" lvl="0" indent="0">
              <a:buNone/>
            </a:pPr>
            <a:endParaRPr lang="en-US" dirty="0"/>
          </a:p>
          <a:p>
            <a:pPr marL="0" lvl="0" indent="0">
              <a:buNone/>
            </a:pPr>
            <a:r>
              <a:rPr lang="en-US" dirty="0"/>
              <a:t>4. I’m just getting started with Azure </a:t>
            </a:r>
          </a:p>
          <a:p>
            <a:pPr marL="0" indent="0">
              <a:buNone/>
            </a:pPr>
            <a:endParaRPr lang="en-US" dirty="0"/>
          </a:p>
          <a:p>
            <a:pPr marL="0" indent="0">
              <a:buNone/>
            </a:pPr>
            <a:endParaRPr lang="en-US" dirty="0"/>
          </a:p>
          <a:p>
            <a:endParaRPr lang="en-US" dirty="0"/>
          </a:p>
        </p:txBody>
      </p:sp>
      <p:sp>
        <p:nvSpPr>
          <p:cNvPr id="5" name="Text Placeholder 4">
            <a:extLst>
              <a:ext uri="{FF2B5EF4-FFF2-40B4-BE49-F238E27FC236}">
                <a16:creationId xmlns:a16="http://schemas.microsoft.com/office/drawing/2014/main" id="{F7ED7948-2A3B-4997-BE60-45D253D8A0BF}"/>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948251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 calcmode="lin" valueType="num">
                                      <p:cBhvr additive="base">
                                        <p:cTn id="1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anim calcmode="lin" valueType="num">
                                      <p:cBhvr additive="base">
                                        <p:cTn id="2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74D90-8460-477C-884A-B867A96F5751}"/>
              </a:ext>
            </a:extLst>
          </p:cNvPr>
          <p:cNvSpPr>
            <a:spLocks noGrp="1"/>
          </p:cNvSpPr>
          <p:nvPr>
            <p:ph type="title"/>
          </p:nvPr>
        </p:nvSpPr>
        <p:spPr/>
        <p:txBody>
          <a:bodyPr/>
          <a:lstStyle/>
          <a:p>
            <a:r>
              <a:rPr lang="en-US" dirty="0"/>
              <a:t>Voting: Show of Hands</a:t>
            </a:r>
          </a:p>
        </p:txBody>
      </p:sp>
      <p:sp>
        <p:nvSpPr>
          <p:cNvPr id="3" name="Content Placeholder 2">
            <a:extLst>
              <a:ext uri="{FF2B5EF4-FFF2-40B4-BE49-F238E27FC236}">
                <a16:creationId xmlns:a16="http://schemas.microsoft.com/office/drawing/2014/main" id="{5D0D7249-881A-487C-8F4C-2F451629A801}"/>
              </a:ext>
            </a:extLst>
          </p:cNvPr>
          <p:cNvSpPr>
            <a:spLocks noGrp="1"/>
          </p:cNvSpPr>
          <p:nvPr>
            <p:ph idx="1"/>
          </p:nvPr>
        </p:nvSpPr>
        <p:spPr/>
        <p:txBody>
          <a:bodyPr>
            <a:normAutofit/>
          </a:bodyPr>
          <a:lstStyle/>
          <a:p>
            <a:pPr marL="0" indent="0">
              <a:buNone/>
            </a:pPr>
            <a:r>
              <a:rPr lang="en-US" b="1" dirty="0"/>
              <a:t>Are you planning on taking the Azure Certification Exam related to this content?</a:t>
            </a:r>
          </a:p>
          <a:p>
            <a:pPr marL="0" lvl="0" indent="0">
              <a:buNone/>
            </a:pPr>
            <a:endParaRPr lang="en-US" dirty="0"/>
          </a:p>
          <a:p>
            <a:pPr marL="0" lvl="0" indent="0">
              <a:buNone/>
            </a:pPr>
            <a:r>
              <a:rPr lang="en-US" dirty="0"/>
              <a:t>1. Yes  </a:t>
            </a:r>
          </a:p>
          <a:p>
            <a:pPr marL="0" lvl="0" indent="0">
              <a:buNone/>
            </a:pPr>
            <a:endParaRPr lang="en-US" dirty="0"/>
          </a:p>
          <a:p>
            <a:pPr marL="0" lvl="0" indent="0">
              <a:buNone/>
            </a:pPr>
            <a:r>
              <a:rPr lang="en-US" dirty="0"/>
              <a:t>2. Maybe, I’m interested in finding out more </a:t>
            </a:r>
          </a:p>
          <a:p>
            <a:pPr marL="0" lvl="0" indent="0">
              <a:buNone/>
            </a:pPr>
            <a:endParaRPr lang="en-US" dirty="0"/>
          </a:p>
          <a:p>
            <a:pPr marL="0" lvl="0" indent="0">
              <a:buNone/>
            </a:pPr>
            <a:r>
              <a:rPr lang="en-US" dirty="0"/>
              <a:t>3. No</a:t>
            </a:r>
          </a:p>
          <a:p>
            <a:pPr marL="0" indent="0">
              <a:buNone/>
            </a:pPr>
            <a:endParaRPr lang="en-US" dirty="0"/>
          </a:p>
          <a:p>
            <a:endParaRPr lang="en-US" dirty="0"/>
          </a:p>
        </p:txBody>
      </p:sp>
      <p:sp>
        <p:nvSpPr>
          <p:cNvPr id="5" name="Text Placeholder 4">
            <a:extLst>
              <a:ext uri="{FF2B5EF4-FFF2-40B4-BE49-F238E27FC236}">
                <a16:creationId xmlns:a16="http://schemas.microsoft.com/office/drawing/2014/main" id="{7E6A6F4D-01E2-4988-87FF-CAD32E4A9C77}"/>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241498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 calcmode="lin" valueType="num">
                                      <p:cBhvr additive="base">
                                        <p:cTn id="1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74D90-8460-477C-884A-B867A96F5751}"/>
              </a:ext>
            </a:extLst>
          </p:cNvPr>
          <p:cNvSpPr>
            <a:spLocks noGrp="1"/>
          </p:cNvSpPr>
          <p:nvPr>
            <p:ph type="title"/>
          </p:nvPr>
        </p:nvSpPr>
        <p:spPr/>
        <p:txBody>
          <a:bodyPr/>
          <a:lstStyle/>
          <a:p>
            <a:r>
              <a:rPr lang="en-US" dirty="0"/>
              <a:t>Voting: Show of Hands</a:t>
            </a:r>
          </a:p>
        </p:txBody>
      </p:sp>
      <p:sp>
        <p:nvSpPr>
          <p:cNvPr id="3" name="Content Placeholder 2">
            <a:extLst>
              <a:ext uri="{FF2B5EF4-FFF2-40B4-BE49-F238E27FC236}">
                <a16:creationId xmlns:a16="http://schemas.microsoft.com/office/drawing/2014/main" id="{5D0D7249-881A-487C-8F4C-2F451629A801}"/>
              </a:ext>
            </a:extLst>
          </p:cNvPr>
          <p:cNvSpPr>
            <a:spLocks noGrp="1"/>
          </p:cNvSpPr>
          <p:nvPr>
            <p:ph idx="1"/>
          </p:nvPr>
        </p:nvSpPr>
        <p:spPr/>
        <p:txBody>
          <a:bodyPr>
            <a:normAutofit/>
          </a:bodyPr>
          <a:lstStyle/>
          <a:p>
            <a:pPr marL="0" lvl="0" indent="0">
              <a:buNone/>
            </a:pPr>
            <a:r>
              <a:rPr lang="en-US" b="1" dirty="0"/>
              <a:t>Do you feel you are educationally ready to deliver Azure Solutions Now?</a:t>
            </a:r>
          </a:p>
          <a:p>
            <a:pPr marL="0" lvl="0" indent="0">
              <a:buNone/>
            </a:pPr>
            <a:endParaRPr lang="en-US" dirty="0"/>
          </a:p>
          <a:p>
            <a:pPr marL="0" lvl="0" indent="0">
              <a:buNone/>
            </a:pPr>
            <a:r>
              <a:rPr lang="en-US" dirty="0"/>
              <a:t>1. Yes, Ready to go</a:t>
            </a:r>
          </a:p>
          <a:p>
            <a:pPr marL="0" lvl="0" indent="0">
              <a:buNone/>
            </a:pPr>
            <a:endParaRPr lang="en-US" dirty="0"/>
          </a:p>
          <a:p>
            <a:pPr marL="0" lvl="0" indent="0">
              <a:buNone/>
            </a:pPr>
            <a:r>
              <a:rPr lang="en-US" dirty="0"/>
              <a:t>2. Maybe, after doing homework, I will be ready</a:t>
            </a:r>
          </a:p>
          <a:p>
            <a:pPr marL="0" lvl="0" indent="0">
              <a:buNone/>
            </a:pPr>
            <a:endParaRPr lang="en-US" dirty="0"/>
          </a:p>
          <a:p>
            <a:pPr marL="0" lvl="0" indent="0">
              <a:buNone/>
            </a:pPr>
            <a:r>
              <a:rPr lang="en-US" dirty="0"/>
              <a:t>3. No </a:t>
            </a:r>
          </a:p>
          <a:p>
            <a:endParaRPr lang="en-US" dirty="0"/>
          </a:p>
        </p:txBody>
      </p:sp>
      <p:sp>
        <p:nvSpPr>
          <p:cNvPr id="5" name="Text Placeholder 4">
            <a:extLst>
              <a:ext uri="{FF2B5EF4-FFF2-40B4-BE49-F238E27FC236}">
                <a16:creationId xmlns:a16="http://schemas.microsoft.com/office/drawing/2014/main" id="{C46B783F-A19C-4745-94D5-3967B8B92747}"/>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305166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 calcmode="lin" valueType="num">
                                      <p:cBhvr additive="base">
                                        <p:cTn id="1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BBF685D-E89E-4FAE-8E2F-DA0ED7526EFA}"/>
              </a:ext>
            </a:extLst>
          </p:cNvPr>
          <p:cNvSpPr>
            <a:spLocks noGrp="1"/>
          </p:cNvSpPr>
          <p:nvPr>
            <p:ph type="title"/>
          </p:nvPr>
        </p:nvSpPr>
        <p:spPr>
          <a:xfrm>
            <a:off x="269301" y="1635910"/>
            <a:ext cx="7171336" cy="1793090"/>
          </a:xfrm>
        </p:spPr>
        <p:txBody>
          <a:bodyPr/>
          <a:lstStyle/>
          <a:p>
            <a:r>
              <a:rPr lang="en-US" dirty="0">
                <a:solidFill>
                  <a:schemeClr val="bg1"/>
                </a:solidFill>
              </a:rPr>
              <a:t>Buckle Up!!!	</a:t>
            </a:r>
          </a:p>
        </p:txBody>
      </p:sp>
      <p:sp>
        <p:nvSpPr>
          <p:cNvPr id="6" name="Text Placeholder 5">
            <a:extLst>
              <a:ext uri="{FF2B5EF4-FFF2-40B4-BE49-F238E27FC236}">
                <a16:creationId xmlns:a16="http://schemas.microsoft.com/office/drawing/2014/main" id="{2C0DAE10-FA59-4E38-8B1A-5528DA491123}"/>
              </a:ext>
            </a:extLst>
          </p:cNvPr>
          <p:cNvSpPr>
            <a:spLocks noGrp="1"/>
          </p:cNvSpPr>
          <p:nvPr>
            <p:ph type="body" sz="quarter" idx="12"/>
          </p:nvPr>
        </p:nvSpPr>
        <p:spPr>
          <a:xfrm>
            <a:off x="269301" y="2980944"/>
            <a:ext cx="7171337" cy="2689956"/>
          </a:xfrm>
        </p:spPr>
        <p:txBody>
          <a:bodyPr/>
          <a:lstStyle/>
          <a:p>
            <a:pPr marL="457200" indent="-457200">
              <a:buFont typeface="Arial" panose="020B0604020202020204" pitchFamily="34" charset="0"/>
              <a:buChar char="•"/>
            </a:pPr>
            <a:r>
              <a:rPr lang="en-US" dirty="0">
                <a:solidFill>
                  <a:schemeClr val="bg1"/>
                </a:solidFill>
              </a:rPr>
              <a:t>Early morning sessions are foundational </a:t>
            </a:r>
          </a:p>
          <a:p>
            <a:pPr marL="457200" indent="-457200">
              <a:buFont typeface="Arial" panose="020B0604020202020204" pitchFamily="34" charset="0"/>
              <a:buChar char="•"/>
            </a:pPr>
            <a:r>
              <a:rPr lang="en-US" dirty="0">
                <a:solidFill>
                  <a:schemeClr val="bg1"/>
                </a:solidFill>
              </a:rPr>
              <a:t>Everything else we dive deep into AZURE!</a:t>
            </a:r>
          </a:p>
        </p:txBody>
      </p:sp>
    </p:spTree>
    <p:extLst>
      <p:ext uri="{BB962C8B-B14F-4D97-AF65-F5344CB8AC3E}">
        <p14:creationId xmlns:p14="http://schemas.microsoft.com/office/powerpoint/2010/main" val="29437070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527E47B-2B98-46BE-80D1-A17CDF7A4867}"/>
              </a:ext>
            </a:extLst>
          </p:cNvPr>
          <p:cNvSpPr>
            <a:spLocks noGrp="1"/>
          </p:cNvSpPr>
          <p:nvPr>
            <p:ph type="body" sz="quarter" idx="10"/>
          </p:nvPr>
        </p:nvSpPr>
        <p:spPr/>
        <p:txBody>
          <a:bodyPr/>
          <a:lstStyle/>
          <a:p>
            <a:r>
              <a:rPr lang="en-US" dirty="0">
                <a:latin typeface="+mj-lt"/>
              </a:rPr>
              <a:t>Do not present the following slides in the opening.  They are for later in the event.</a:t>
            </a:r>
          </a:p>
        </p:txBody>
      </p:sp>
      <p:sp>
        <p:nvSpPr>
          <p:cNvPr id="10" name="Text Placeholder 9">
            <a:extLst>
              <a:ext uri="{FF2B5EF4-FFF2-40B4-BE49-F238E27FC236}">
                <a16:creationId xmlns:a16="http://schemas.microsoft.com/office/drawing/2014/main" id="{0F3E69F5-8345-4298-BBB6-8B881B030627}"/>
              </a:ext>
            </a:extLst>
          </p:cNvPr>
          <p:cNvSpPr>
            <a:spLocks noGrp="1"/>
          </p:cNvSpPr>
          <p:nvPr>
            <p:ph type="body" sz="quarter" idx="11"/>
          </p:nvPr>
        </p:nvSpPr>
        <p:spPr/>
        <p:txBody>
          <a:bodyPr/>
          <a:lstStyle/>
          <a:p>
            <a:endParaRPr lang="en-US">
              <a:latin typeface="+mj-lt"/>
            </a:endParaRPr>
          </a:p>
        </p:txBody>
      </p:sp>
      <p:sp>
        <p:nvSpPr>
          <p:cNvPr id="8" name="Title 7">
            <a:extLst>
              <a:ext uri="{FF2B5EF4-FFF2-40B4-BE49-F238E27FC236}">
                <a16:creationId xmlns:a16="http://schemas.microsoft.com/office/drawing/2014/main" id="{3692DFB4-6EB4-40F8-8C54-7AA5E6D01A1A}"/>
              </a:ext>
            </a:extLst>
          </p:cNvPr>
          <p:cNvSpPr>
            <a:spLocks noGrp="1"/>
          </p:cNvSpPr>
          <p:nvPr>
            <p:ph type="title"/>
          </p:nvPr>
        </p:nvSpPr>
        <p:spPr/>
        <p:txBody>
          <a:bodyPr/>
          <a:lstStyle/>
          <a:p>
            <a:r>
              <a:rPr lang="en-US" dirty="0">
                <a:latin typeface="+mj-lt"/>
              </a:rPr>
              <a:t>Following slides are NOT for the morning.  They are Making it real</a:t>
            </a:r>
          </a:p>
        </p:txBody>
      </p:sp>
    </p:spTree>
    <p:extLst>
      <p:ext uri="{BB962C8B-B14F-4D97-AF65-F5344CB8AC3E}">
        <p14:creationId xmlns:p14="http://schemas.microsoft.com/office/powerpoint/2010/main" val="3365982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E9D1C08-ABF2-4178-9600-F70D7803A73A}"/>
              </a:ext>
            </a:extLst>
          </p:cNvPr>
          <p:cNvSpPr>
            <a:spLocks noGrp="1"/>
          </p:cNvSpPr>
          <p:nvPr>
            <p:ph type="title"/>
          </p:nvPr>
        </p:nvSpPr>
        <p:spPr/>
        <p:txBody>
          <a:bodyPr/>
          <a:lstStyle/>
          <a:p>
            <a:r>
              <a:rPr lang="en-US" dirty="0"/>
              <a:t>Good Afternoon!!!! Pause for program identification</a:t>
            </a:r>
          </a:p>
        </p:txBody>
      </p:sp>
      <p:sp>
        <p:nvSpPr>
          <p:cNvPr id="7" name="Text Placeholder 6">
            <a:extLst>
              <a:ext uri="{FF2B5EF4-FFF2-40B4-BE49-F238E27FC236}">
                <a16:creationId xmlns:a16="http://schemas.microsoft.com/office/drawing/2014/main" id="{0759DD94-2A1B-4404-ACE7-1951FAB3EFAD}"/>
              </a:ext>
            </a:extLst>
          </p:cNvPr>
          <p:cNvSpPr>
            <a:spLocks noGrp="1"/>
          </p:cNvSpPr>
          <p:nvPr>
            <p:ph sz="half" idx="1"/>
          </p:nvPr>
        </p:nvSpPr>
        <p:spPr>
          <a:xfrm>
            <a:off x="348252" y="1934580"/>
            <a:ext cx="5328650" cy="4183586"/>
          </a:xfrm>
        </p:spPr>
        <p:txBody>
          <a:bodyPr/>
          <a:lstStyle/>
          <a:p>
            <a:pPr marL="0" indent="0">
              <a:buNone/>
            </a:pPr>
            <a:r>
              <a:rPr lang="en-US" altLang="en-US"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Day 1:  Monday, May 14, 2018</a:t>
            </a:r>
            <a:endParaRPr lang="en-US" dirty="0"/>
          </a:p>
        </p:txBody>
      </p:sp>
      <p:sp>
        <p:nvSpPr>
          <p:cNvPr id="2" name="Content Placeholder 1">
            <a:extLst>
              <a:ext uri="{FF2B5EF4-FFF2-40B4-BE49-F238E27FC236}">
                <a16:creationId xmlns:a16="http://schemas.microsoft.com/office/drawing/2014/main" id="{9BA3A437-D097-4F9D-AB53-99AE664BFD7A}"/>
              </a:ext>
            </a:extLst>
          </p:cNvPr>
          <p:cNvSpPr>
            <a:spLocks noGrp="1"/>
          </p:cNvSpPr>
          <p:nvPr>
            <p:ph sz="half" idx="2"/>
          </p:nvPr>
        </p:nvSpPr>
        <p:spPr>
          <a:xfrm>
            <a:off x="5880101" y="1934580"/>
            <a:ext cx="5067300" cy="4183586"/>
          </a:xfrm>
        </p:spPr>
        <p:txBody>
          <a:bodyPr/>
          <a:lstStyle/>
          <a:p>
            <a:pPr marL="0" indent="0">
              <a:buNone/>
            </a:pPr>
            <a:r>
              <a:rPr lang="en-US" altLang="en-US"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Day 2:  Tuesday, May 15, 2018</a:t>
            </a:r>
            <a:endParaRPr lang="en-US" dirty="0"/>
          </a:p>
        </p:txBody>
      </p:sp>
      <p:sp>
        <p:nvSpPr>
          <p:cNvPr id="5" name="Text Placeholder 4">
            <a:extLst>
              <a:ext uri="{FF2B5EF4-FFF2-40B4-BE49-F238E27FC236}">
                <a16:creationId xmlns:a16="http://schemas.microsoft.com/office/drawing/2014/main" id="{1597504A-3771-4074-B4AF-E06D8FB05A9B}"/>
              </a:ext>
            </a:extLst>
          </p:cNvPr>
          <p:cNvSpPr>
            <a:spLocks noGrp="1"/>
          </p:cNvSpPr>
          <p:nvPr>
            <p:ph type="body" sz="quarter" idx="10"/>
          </p:nvPr>
        </p:nvSpPr>
        <p:spPr/>
        <p:txBody>
          <a:bodyPr/>
          <a:lstStyle/>
          <a:p>
            <a:r>
              <a:rPr lang="en-US" dirty="0">
                <a:latin typeface="Calibri" panose="020F0502020204030204" pitchFamily="34" charset="0"/>
                <a:ea typeface="Calibri" panose="020F0502020204030204" pitchFamily="34" charset="0"/>
                <a:cs typeface="Times New Roman" panose="02020603050405020304" pitchFamily="18" charset="0"/>
              </a:rPr>
              <a:t>Evaluation Link: </a:t>
            </a:r>
            <a:r>
              <a:rPr lang="en-US" u="sng" dirty="0">
                <a:hlinkClick r:id="rId2"/>
              </a:rPr>
              <a:t>https://tinyurl.com/510GA535</a:t>
            </a:r>
            <a:r>
              <a:rPr lang="en-US" dirty="0"/>
              <a:t> </a:t>
            </a:r>
            <a:r>
              <a:rPr lang="en-US" dirty="0">
                <a:latin typeface="Calibri" panose="020F0502020204030204" pitchFamily="34" charset="0"/>
                <a:ea typeface="Calibri" panose="020F0502020204030204" pitchFamily="34" charset="0"/>
                <a:cs typeface="Times New Roman" panose="02020603050405020304" pitchFamily="18"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8" name="Table 7">
            <a:extLst>
              <a:ext uri="{FF2B5EF4-FFF2-40B4-BE49-F238E27FC236}">
                <a16:creationId xmlns:a16="http://schemas.microsoft.com/office/drawing/2014/main" id="{01518F6D-9E26-48C6-8EF4-A9D1CC82A56B}"/>
              </a:ext>
            </a:extLst>
          </p:cNvPr>
          <p:cNvGraphicFramePr>
            <a:graphicFrameLocks noGrp="1"/>
          </p:cNvGraphicFramePr>
          <p:nvPr>
            <p:extLst/>
          </p:nvPr>
        </p:nvGraphicFramePr>
        <p:xfrm>
          <a:off x="348251" y="2328161"/>
          <a:ext cx="5501390" cy="3832788"/>
        </p:xfrm>
        <a:graphic>
          <a:graphicData uri="http://schemas.openxmlformats.org/drawingml/2006/table">
            <a:tbl>
              <a:tblPr firstRow="1" firstCol="1" bandRow="1">
                <a:tableStyleId>{93296810-A885-4BE3-A3E7-6D5BEEA58F35}</a:tableStyleId>
              </a:tblPr>
              <a:tblGrid>
                <a:gridCol w="970595">
                  <a:extLst>
                    <a:ext uri="{9D8B030D-6E8A-4147-A177-3AD203B41FA5}">
                      <a16:colId xmlns:a16="http://schemas.microsoft.com/office/drawing/2014/main" val="4175684789"/>
                    </a:ext>
                  </a:extLst>
                </a:gridCol>
                <a:gridCol w="3094658">
                  <a:extLst>
                    <a:ext uri="{9D8B030D-6E8A-4147-A177-3AD203B41FA5}">
                      <a16:colId xmlns:a16="http://schemas.microsoft.com/office/drawing/2014/main" val="1461180872"/>
                    </a:ext>
                  </a:extLst>
                </a:gridCol>
                <a:gridCol w="1436137">
                  <a:extLst>
                    <a:ext uri="{9D8B030D-6E8A-4147-A177-3AD203B41FA5}">
                      <a16:colId xmlns:a16="http://schemas.microsoft.com/office/drawing/2014/main" val="46893290"/>
                    </a:ext>
                  </a:extLst>
                </a:gridCol>
              </a:tblGrid>
              <a:tr h="340060">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400" dirty="0">
                          <a:solidFill>
                            <a:schemeClr val="tx1"/>
                          </a:solidFill>
                          <a:effectLst/>
                        </a:rPr>
                        <a:t>Time</a:t>
                      </a:r>
                      <a:endParaRPr lang="en-US" sz="1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solidFill>
                      <a:srgbClr val="FFC000"/>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400" dirty="0">
                          <a:solidFill>
                            <a:schemeClr val="tx1"/>
                          </a:solidFill>
                          <a:effectLst/>
                        </a:rPr>
                        <a:t>Topic</a:t>
                      </a:r>
                      <a:endParaRPr lang="en-US" sz="1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solidFill>
                      <a:srgbClr val="FFC000"/>
                    </a:solidFill>
                  </a:tcPr>
                </a:tc>
                <a:tc>
                  <a:txBody>
                    <a:bodyPr/>
                    <a:lstStyle/>
                    <a:p>
                      <a:pPr marL="0" marR="0" algn="ctr">
                        <a:lnSpc>
                          <a:spcPct val="107000"/>
                        </a:lnSpc>
                        <a:spcBef>
                          <a:spcPts val="0"/>
                        </a:spcBef>
                        <a:spcAft>
                          <a:spcPts val="0"/>
                        </a:spcAft>
                      </a:pPr>
                      <a:r>
                        <a:rPr lang="en-US" sz="1400" b="0" dirty="0">
                          <a:solidFill>
                            <a:schemeClr val="tx1"/>
                          </a:solidFill>
                          <a:effectLst/>
                        </a:rPr>
                        <a:t>Speaker</a:t>
                      </a:r>
                      <a:endParaRPr lang="en-US" sz="1400" b="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solidFill>
                      <a:srgbClr val="FFC000"/>
                    </a:solidFill>
                  </a:tcPr>
                </a:tc>
                <a:extLst>
                  <a:ext uri="{0D108BD9-81ED-4DB2-BD59-A6C34878D82A}">
                    <a16:rowId xmlns:a16="http://schemas.microsoft.com/office/drawing/2014/main" val="4179354093"/>
                  </a:ext>
                </a:extLst>
              </a:tr>
              <a:tr h="277558">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8:30 – 9:00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a:lnSpc>
                          <a:spcPct val="107000"/>
                        </a:lnSpc>
                        <a:spcBef>
                          <a:spcPts val="0"/>
                        </a:spcBef>
                        <a:spcAft>
                          <a:spcPts val="0"/>
                        </a:spcAft>
                      </a:pPr>
                      <a:r>
                        <a:rPr lang="en-US" sz="1200" dirty="0">
                          <a:effectLst/>
                        </a:rPr>
                        <a:t>Breakfast, registration, setup</a:t>
                      </a:r>
                      <a:endParaRPr lang="en-US" sz="1050" dirty="0">
                        <a:effectLst/>
                        <a:latin typeface="+mn-lt"/>
                        <a:ea typeface="Calibri" panose="020F0502020204030204" pitchFamily="34" charset="0"/>
                        <a:cs typeface="Times New Roman" panose="02020603050405020304" pitchFamily="18" charset="0"/>
                      </a:endParaRPr>
                    </a:p>
                  </a:txBody>
                  <a:tcPr marL="73025" marR="73025" marT="18415" marB="18415">
                    <a:solidFill>
                      <a:srgbClr val="FFC000"/>
                    </a:solidFill>
                  </a:tcPr>
                </a:tc>
                <a:tc hMerge="1">
                  <a:txBody>
                    <a:bodyPr/>
                    <a:lstStyle/>
                    <a:p>
                      <a:endParaRPr lang="en-US"/>
                    </a:p>
                  </a:txBody>
                  <a:tcPr/>
                </a:tc>
                <a:extLst>
                  <a:ext uri="{0D108BD9-81ED-4DB2-BD59-A6C34878D82A}">
                    <a16:rowId xmlns:a16="http://schemas.microsoft.com/office/drawing/2014/main" val="2469522299"/>
                  </a:ext>
                </a:extLst>
              </a:tr>
              <a:tr h="26685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kern="1200" dirty="0">
                          <a:solidFill>
                            <a:schemeClr val="tx1"/>
                          </a:solidFill>
                          <a:effectLst/>
                        </a:rPr>
                        <a:t>8:45 – 9:00</a:t>
                      </a:r>
                      <a:endParaRPr lang="en-US" sz="1100" b="1" kern="1200" dirty="0">
                        <a:solidFill>
                          <a:schemeClr val="tx1"/>
                        </a:solidFill>
                        <a:effectLst/>
                        <a:latin typeface="Calibri" panose="020F0502020204030204"/>
                        <a:ea typeface="+mn-ea"/>
                        <a:cs typeface="+mn-cs"/>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Welcome</a:t>
                      </a:r>
                      <a:endParaRPr lang="en-US" sz="1200" kern="1200" dirty="0">
                        <a:solidFill>
                          <a:schemeClr val="dk1"/>
                        </a:solidFill>
                        <a:effectLst/>
                        <a:latin typeface="+mn-lt"/>
                        <a:ea typeface="+mn-ea"/>
                        <a:cs typeface="+mn-cs"/>
                      </a:endParaRPr>
                    </a:p>
                  </a:txBody>
                  <a:tcPr marL="73025" marR="73025" marT="18415" marB="18415"/>
                </a:tc>
                <a:tc>
                  <a:txBody>
                    <a:bodyPr/>
                    <a:lstStyle/>
                    <a:p>
                      <a:pPr marL="0" marR="0">
                        <a:lnSpc>
                          <a:spcPct val="107000"/>
                        </a:lnSpc>
                        <a:spcBef>
                          <a:spcPts val="0"/>
                        </a:spcBef>
                        <a:spcAft>
                          <a:spcPts val="0"/>
                        </a:spcAft>
                      </a:pPr>
                      <a:r>
                        <a:rPr lang="en-US" sz="1200" kern="1200" dirty="0">
                          <a:effectLst/>
                        </a:rPr>
                        <a:t>Ryan Sockalosky</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2959229963"/>
                  </a:ext>
                </a:extLst>
              </a:tr>
              <a:tr h="266853">
                <a:tc>
                  <a:txBody>
                    <a:bodyPr/>
                    <a:lstStyle/>
                    <a:p>
                      <a:pPr marL="0" marR="0" lvl="0" indent="0" algn="ctr" defTabSz="914400" rtl="0" eaLnBrk="1" fontAlgn="auto" latinLnBrk="0" hangingPunct="1">
                        <a:lnSpc>
                          <a:spcPct val="107000"/>
                        </a:lnSpc>
                        <a:spcBef>
                          <a:spcPts val="0"/>
                        </a:spcBef>
                        <a:spcAft>
                          <a:spcPts val="0"/>
                        </a:spcAft>
                        <a:buClrTx/>
                        <a:buSzTx/>
                        <a:buFontTx/>
                        <a:buNone/>
                        <a:tabLst/>
                        <a:defRPr/>
                      </a:pPr>
                      <a:r>
                        <a:rPr lang="en-US" sz="1100" kern="1200" dirty="0">
                          <a:solidFill>
                            <a:schemeClr val="tx1"/>
                          </a:solidFill>
                          <a:effectLst/>
                          <a:latin typeface="Calibri" panose="020F0502020204030204" pitchFamily="34" charset="0"/>
                          <a:cs typeface="Calibri" panose="020F0502020204030204" pitchFamily="34" charset="0"/>
                        </a:rPr>
                        <a:t>8:45</a:t>
                      </a:r>
                      <a:r>
                        <a:rPr lang="en-US" sz="1100" dirty="0">
                          <a:solidFill>
                            <a:schemeClr val="tx1"/>
                          </a:solidFill>
                          <a:effectLst/>
                          <a:latin typeface="Calibri" panose="020F0502020204030204" pitchFamily="34" charset="0"/>
                          <a:cs typeface="Calibri" panose="020F0502020204030204" pitchFamily="34" charset="0"/>
                        </a:rPr>
                        <a:t> </a:t>
                      </a:r>
                      <a:r>
                        <a:rPr lang="en-US" sz="1100" kern="1200" dirty="0">
                          <a:solidFill>
                            <a:schemeClr val="tx1"/>
                          </a:solidFill>
                          <a:effectLst/>
                          <a:latin typeface="Calibri" panose="020F0502020204030204" pitchFamily="34" charset="0"/>
                          <a:cs typeface="Calibri" panose="020F0502020204030204" pitchFamily="34" charset="0"/>
                        </a:rPr>
                        <a:t>– 9:00</a:t>
                      </a:r>
                      <a:endParaRPr lang="en-US" sz="1100" b="1" kern="1200" dirty="0">
                        <a:solidFill>
                          <a:schemeClr val="tx1"/>
                        </a:solidFill>
                        <a:effectLst/>
                        <a:latin typeface="Calibri" panose="020F0502020204030204" pitchFamily="34" charset="0"/>
                        <a:ea typeface="+mn-ea"/>
                        <a:cs typeface="Calibri" panose="020F0502020204030204" pitchFamily="34" charset="0"/>
                      </a:endParaRPr>
                    </a:p>
                  </a:txBody>
                  <a:tcPr marL="73025" marR="73025" marT="18415" marB="18415">
                    <a:solidFill>
                      <a:srgbClr val="FFC000"/>
                    </a:solidFill>
                  </a:tcPr>
                </a:tc>
                <a:tc>
                  <a:txBody>
                    <a:bodyPr/>
                    <a:lstStyle/>
                    <a:p>
                      <a:pPr marL="0" marR="0">
                        <a:lnSpc>
                          <a:spcPct val="107000"/>
                        </a:lnSpc>
                        <a:spcBef>
                          <a:spcPts val="0"/>
                        </a:spcBef>
                        <a:spcAft>
                          <a:spcPts val="0"/>
                        </a:spcAft>
                      </a:pPr>
                      <a:r>
                        <a:rPr lang="en-US" sz="1200" kern="1200" dirty="0">
                          <a:solidFill>
                            <a:schemeClr val="dk1"/>
                          </a:solidFill>
                          <a:effectLst/>
                          <a:latin typeface="Calibri" panose="020F0502020204030204"/>
                          <a:ea typeface="+mn-ea"/>
                          <a:cs typeface="+mn-cs"/>
                        </a:rPr>
                        <a:t>Agenda Overview</a:t>
                      </a:r>
                    </a:p>
                  </a:txBody>
                  <a:tcPr marL="73025" marR="73025" marT="18415" marB="18415"/>
                </a:tc>
                <a:tc>
                  <a:txBody>
                    <a:bodyPr/>
                    <a:lstStyle/>
                    <a:p>
                      <a:pPr marL="0" marR="0">
                        <a:lnSpc>
                          <a:spcPct val="107000"/>
                        </a:lnSpc>
                        <a:spcBef>
                          <a:spcPts val="0"/>
                        </a:spcBef>
                        <a:spcAft>
                          <a:spcPts val="0"/>
                        </a:spcAft>
                      </a:pPr>
                      <a:r>
                        <a:rPr lang="en-US" sz="1200" kern="1200" dirty="0">
                          <a:effectLst/>
                        </a:rPr>
                        <a:t>Dan Stolts</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3239047839"/>
                  </a:ext>
                </a:extLst>
              </a:tr>
              <a:tr h="26685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9:15 – 10:15</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Becoming a Cloud Architect &amp; DevOps</a:t>
                      </a:r>
                      <a:endParaRPr lang="en-US" sz="1200" kern="1200" dirty="0">
                        <a:solidFill>
                          <a:schemeClr val="dk1"/>
                        </a:solidFill>
                        <a:effectLst/>
                        <a:latin typeface="+mn-lt"/>
                        <a:ea typeface="+mn-ea"/>
                        <a:cs typeface="+mn-cs"/>
                      </a:endParaRPr>
                    </a:p>
                  </a:txBody>
                  <a:tcPr marL="73025" marR="73025" marT="18415" marB="18415"/>
                </a:tc>
                <a:tc>
                  <a:txBody>
                    <a:bodyPr/>
                    <a:lstStyle/>
                    <a:p>
                      <a:pPr marL="0" marR="0">
                        <a:lnSpc>
                          <a:spcPct val="107000"/>
                        </a:lnSpc>
                        <a:spcBef>
                          <a:spcPts val="0"/>
                        </a:spcBef>
                        <a:spcAft>
                          <a:spcPts val="0"/>
                        </a:spcAft>
                      </a:pPr>
                      <a:r>
                        <a:rPr lang="en-US" sz="1200" kern="1200" dirty="0">
                          <a:effectLst/>
                        </a:rPr>
                        <a:t>Dan</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1271444396"/>
                  </a:ext>
                </a:extLst>
              </a:tr>
              <a:tr h="26685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10:15 – 10:30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200" kern="1200" dirty="0">
                          <a:effectLst/>
                        </a:rPr>
                        <a:t>Break &amp; Networking with Microsoft</a:t>
                      </a:r>
                      <a:endParaRPr lang="en-US" sz="1200" kern="1200" dirty="0">
                        <a:solidFill>
                          <a:schemeClr val="dk1"/>
                        </a:solidFill>
                        <a:effectLst/>
                        <a:latin typeface="+mn-lt"/>
                        <a:ea typeface="+mn-ea"/>
                        <a:cs typeface="+mn-cs"/>
                      </a:endParaRPr>
                    </a:p>
                  </a:txBody>
                  <a:tcPr marL="73025" marR="73025" marT="18415" marB="18415">
                    <a:solidFill>
                      <a:srgbClr val="FFC000"/>
                    </a:solidFill>
                  </a:tcPr>
                </a:tc>
                <a:tc hMerge="1">
                  <a:txBody>
                    <a:bodyPr/>
                    <a:lstStyle/>
                    <a:p>
                      <a:endParaRPr lang="en-US"/>
                    </a:p>
                  </a:txBody>
                  <a:tcPr/>
                </a:tc>
                <a:extLst>
                  <a:ext uri="{0D108BD9-81ED-4DB2-BD59-A6C34878D82A}">
                    <a16:rowId xmlns:a16="http://schemas.microsoft.com/office/drawing/2014/main" val="180956455"/>
                  </a:ext>
                </a:extLst>
              </a:tr>
              <a:tr h="277558">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10:30 – 11:30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effectLst/>
                        </a:rPr>
                        <a:t>Design Data Implementation</a:t>
                      </a:r>
                      <a:endParaRPr lang="en-US" sz="1200" kern="1200" dirty="0">
                        <a:solidFill>
                          <a:schemeClr val="dk1"/>
                        </a:solidFill>
                        <a:effectLst/>
                        <a:latin typeface="+mn-lt"/>
                        <a:ea typeface="+mn-ea"/>
                        <a:cs typeface="+mn-cs"/>
                      </a:endParaRPr>
                    </a:p>
                  </a:txBody>
                  <a:tcPr marL="73025" marR="73025" marT="18415" marB="18415"/>
                </a:tc>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effectLst/>
                        </a:rPr>
                        <a:t>Patrick</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1967849935"/>
                  </a:ext>
                </a:extLst>
              </a:tr>
              <a:tr h="277558">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11:30 – 12:30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effectLst/>
                        </a:rPr>
                        <a:t>Design Network Implementation</a:t>
                      </a:r>
                      <a:endParaRPr lang="en-US" sz="1200" kern="1200" dirty="0">
                        <a:solidFill>
                          <a:schemeClr val="dk1"/>
                        </a:solidFill>
                        <a:effectLst/>
                        <a:latin typeface="+mn-lt"/>
                        <a:ea typeface="+mn-ea"/>
                        <a:cs typeface="+mn-cs"/>
                      </a:endParaRPr>
                    </a:p>
                  </a:txBody>
                  <a:tcPr marL="73025" marR="73025" marT="18415" marB="18415"/>
                </a:tc>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solidFill>
                            <a:schemeClr val="dk1"/>
                          </a:solidFill>
                          <a:effectLst/>
                          <a:latin typeface="+mn-lt"/>
                          <a:ea typeface="+mn-ea"/>
                          <a:cs typeface="+mn-cs"/>
                        </a:rPr>
                        <a:t>Coach</a:t>
                      </a:r>
                    </a:p>
                  </a:txBody>
                  <a:tcPr marL="73025" marR="73025" marT="18415" marB="18415"/>
                </a:tc>
                <a:extLst>
                  <a:ext uri="{0D108BD9-81ED-4DB2-BD59-A6C34878D82A}">
                    <a16:rowId xmlns:a16="http://schemas.microsoft.com/office/drawing/2014/main" val="2253729830"/>
                  </a:ext>
                </a:extLst>
              </a:tr>
              <a:tr h="271917">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12:30 – 1:30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200" kern="1200" dirty="0">
                          <a:effectLst/>
                        </a:rPr>
                        <a:t>Lunch &amp; Networking &amp; Labs</a:t>
                      </a:r>
                      <a:endParaRPr lang="en-US" sz="1200" kern="1200" dirty="0">
                        <a:solidFill>
                          <a:schemeClr val="dk1"/>
                        </a:solidFill>
                        <a:effectLst/>
                        <a:latin typeface="+mn-lt"/>
                        <a:ea typeface="+mn-ea"/>
                        <a:cs typeface="+mn-cs"/>
                      </a:endParaRPr>
                    </a:p>
                  </a:txBody>
                  <a:tcPr marL="73025" marR="73025" marT="18415" marB="18415">
                    <a:solidFill>
                      <a:srgbClr val="FFC000"/>
                    </a:solidFill>
                  </a:tcPr>
                </a:tc>
                <a:tc hMerge="1">
                  <a:txBody>
                    <a:bodyPr/>
                    <a:lstStyle/>
                    <a:p>
                      <a:endParaRPr lang="en-US"/>
                    </a:p>
                  </a:txBody>
                  <a:tcPr/>
                </a:tc>
                <a:extLst>
                  <a:ext uri="{0D108BD9-81ED-4DB2-BD59-A6C34878D82A}">
                    <a16:rowId xmlns:a16="http://schemas.microsoft.com/office/drawing/2014/main" val="2940681861"/>
                  </a:ext>
                </a:extLst>
              </a:tr>
              <a:tr h="26685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1:30 – 2:45</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Design Compute Infrastructure</a:t>
                      </a:r>
                      <a:endParaRPr lang="en-US" sz="1200" kern="1200" dirty="0">
                        <a:solidFill>
                          <a:schemeClr val="dk1"/>
                        </a:solidFill>
                        <a:effectLst/>
                        <a:latin typeface="+mn-lt"/>
                        <a:ea typeface="+mn-ea"/>
                        <a:cs typeface="+mn-cs"/>
                      </a:endParaRPr>
                    </a:p>
                  </a:txBody>
                  <a:tcPr marL="73025" marR="73025" marT="18415" marB="18415"/>
                </a:tc>
                <a:tc>
                  <a:txBody>
                    <a:bodyPr/>
                    <a:lstStyle/>
                    <a:p>
                      <a:pPr marL="0" marR="0">
                        <a:lnSpc>
                          <a:spcPct val="107000"/>
                        </a:lnSpc>
                        <a:spcBef>
                          <a:spcPts val="0"/>
                        </a:spcBef>
                        <a:spcAft>
                          <a:spcPts val="0"/>
                        </a:spcAft>
                      </a:pPr>
                      <a:r>
                        <a:rPr lang="en-US" sz="1200" kern="1200" dirty="0">
                          <a:effectLst/>
                        </a:rPr>
                        <a:t>Dan</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1245569522"/>
                  </a:ext>
                </a:extLst>
              </a:tr>
              <a:tr h="26685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2:45 – 3:00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a:lnSpc>
                          <a:spcPct val="107000"/>
                        </a:lnSpc>
                        <a:spcBef>
                          <a:spcPts val="0"/>
                        </a:spcBef>
                        <a:spcAft>
                          <a:spcPts val="0"/>
                        </a:spcAft>
                      </a:pPr>
                      <a:r>
                        <a:rPr lang="en-US" sz="1200" kern="1200" dirty="0">
                          <a:effectLst/>
                        </a:rPr>
                        <a:t>Break &amp; Networking with Microsoft</a:t>
                      </a:r>
                      <a:endParaRPr lang="en-US" sz="1200" kern="1200" dirty="0">
                        <a:solidFill>
                          <a:schemeClr val="dk1"/>
                        </a:solidFill>
                        <a:effectLst/>
                        <a:latin typeface="+mn-lt"/>
                        <a:ea typeface="+mn-ea"/>
                        <a:cs typeface="+mn-cs"/>
                      </a:endParaRPr>
                    </a:p>
                  </a:txBody>
                  <a:tcPr marL="73025" marR="73025" marT="18415" marB="18415">
                    <a:solidFill>
                      <a:srgbClr val="FFC000"/>
                    </a:solidFill>
                  </a:tcPr>
                </a:tc>
                <a:tc hMerge="1">
                  <a:txBody>
                    <a:bodyPr/>
                    <a:lstStyle/>
                    <a:p>
                      <a:endParaRPr lang="en-US"/>
                    </a:p>
                  </a:txBody>
                  <a:tcPr/>
                </a:tc>
                <a:extLst>
                  <a:ext uri="{0D108BD9-81ED-4DB2-BD59-A6C34878D82A}">
                    <a16:rowId xmlns:a16="http://schemas.microsoft.com/office/drawing/2014/main" val="1147355969"/>
                  </a:ext>
                </a:extLst>
              </a:tr>
              <a:tr h="277558">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3:00 – 3:45</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effectLst/>
                        </a:rPr>
                        <a:t>Design Security &amp; Identity Solutions</a:t>
                      </a:r>
                      <a:endParaRPr lang="en-US" sz="1200" kern="1200" dirty="0">
                        <a:solidFill>
                          <a:schemeClr val="dk1"/>
                        </a:solidFill>
                        <a:effectLst/>
                        <a:latin typeface="+mn-lt"/>
                        <a:ea typeface="+mn-ea"/>
                        <a:cs typeface="+mn-cs"/>
                      </a:endParaRPr>
                    </a:p>
                  </a:txBody>
                  <a:tcPr marL="73025" marR="73025" marT="18415" marB="18415"/>
                </a:tc>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effectLst/>
                        </a:rPr>
                        <a:t>Coach</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966923279"/>
                  </a:ext>
                </a:extLst>
              </a:tr>
              <a:tr h="50946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3:45 – 5:00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Making it Real with Practical Application – Brainstorming &amp; Labs</a:t>
                      </a:r>
                      <a:endParaRPr lang="en-US" sz="1200" kern="1200" dirty="0">
                        <a:solidFill>
                          <a:schemeClr val="dk1"/>
                        </a:solidFill>
                        <a:effectLst/>
                        <a:latin typeface="+mn-lt"/>
                        <a:ea typeface="+mn-ea"/>
                        <a:cs typeface="+mn-cs"/>
                      </a:endParaRPr>
                    </a:p>
                  </a:txBody>
                  <a:tcPr marL="73025" marR="73025" marT="18415" marB="18415">
                    <a:solidFill>
                      <a:srgbClr val="92D050"/>
                    </a:solidFill>
                  </a:tcPr>
                </a:tc>
                <a:tc>
                  <a:txBody>
                    <a:bodyPr/>
                    <a:lstStyle/>
                    <a:p>
                      <a:pPr marL="0" marR="0">
                        <a:lnSpc>
                          <a:spcPct val="107000"/>
                        </a:lnSpc>
                        <a:spcBef>
                          <a:spcPts val="0"/>
                        </a:spcBef>
                        <a:spcAft>
                          <a:spcPts val="0"/>
                        </a:spcAft>
                      </a:pPr>
                      <a:r>
                        <a:rPr lang="en-US" sz="1200" kern="1200" dirty="0">
                          <a:effectLst/>
                        </a:rPr>
                        <a:t>Dan, Coach, Patrick, Others</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2351582022"/>
                  </a:ext>
                </a:extLst>
              </a:tr>
            </a:tbl>
          </a:graphicData>
        </a:graphic>
      </p:graphicFrame>
      <p:sp>
        <p:nvSpPr>
          <p:cNvPr id="9" name="Rectangle 3">
            <a:extLst>
              <a:ext uri="{FF2B5EF4-FFF2-40B4-BE49-F238E27FC236}">
                <a16:creationId xmlns:a16="http://schemas.microsoft.com/office/drawing/2014/main" id="{22807FEE-3114-49FA-954E-D217EC6E3D05}"/>
              </a:ext>
            </a:extLst>
          </p:cNvPr>
          <p:cNvSpPr>
            <a:spLocks noChangeArrowheads="1"/>
          </p:cNvSpPr>
          <p:nvPr/>
        </p:nvSpPr>
        <p:spPr bwMode="auto">
          <a:xfrm>
            <a:off x="1126721" y="718935"/>
            <a:ext cx="5085688" cy="12156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28528" rIns="0" bIns="0" numCol="1" anchor="ctr" anchorCtr="0" compatLnSpc="1">
            <a:prstTxWarp prst="textNoShape">
              <a:avLst/>
            </a:prstTxWarp>
            <a:spAutoFit/>
          </a:bodyPr>
          <a:lstStyle/>
          <a:p>
            <a:pPr eaLnBrk="0" hangingPunct="0"/>
            <a:r>
              <a:rPr lang="en-US" altLang="en-US" sz="1600" dirty="0">
                <a:latin typeface="Calibri Light" panose="020F0302020204030204" pitchFamily="34" charset="0"/>
                <a:ea typeface="Times New Roman" panose="02020603050405020304" pitchFamily="18" charset="0"/>
                <a:cs typeface="Calibri Light" panose="020F0302020204030204" pitchFamily="34" charset="0"/>
              </a:rPr>
              <a:t>Room</a:t>
            </a:r>
            <a:r>
              <a:rPr lang="en-US" altLang="en-US" sz="1600" b="0" dirty="0">
                <a:latin typeface="Calibri Light" panose="020F0302020204030204" pitchFamily="34" charset="0"/>
                <a:ea typeface="Times New Roman" panose="02020603050405020304" pitchFamily="18" charset="0"/>
                <a:cs typeface="Calibri Light" panose="020F0302020204030204" pitchFamily="34" charset="0"/>
              </a:rPr>
              <a:t>:   1st Floor – Washington/Jefferson</a:t>
            </a:r>
            <a:endParaRPr lang="en-US" altLang="en-US" sz="500" b="0" dirty="0"/>
          </a:p>
          <a:p>
            <a:pPr eaLnBrk="0" hangingPunct="0"/>
            <a:r>
              <a:rPr lang="en-US" altLang="en-US" sz="1600" dirty="0" err="1">
                <a:latin typeface="Calibri Light" panose="020F0302020204030204" pitchFamily="34" charset="0"/>
                <a:ea typeface="Calibri" panose="020F0502020204030204" pitchFamily="34" charset="0"/>
                <a:cs typeface="Calibri Light" panose="020F0302020204030204" pitchFamily="34" charset="0"/>
              </a:rPr>
              <a:t>WiFi</a:t>
            </a:r>
            <a:r>
              <a:rPr lang="en-US" altLang="en-US" sz="1600" b="0" dirty="0">
                <a:latin typeface="Calibri Light" panose="020F0302020204030204" pitchFamily="34" charset="0"/>
                <a:ea typeface="Calibri" panose="020F0502020204030204" pitchFamily="34" charset="0"/>
                <a:cs typeface="Calibri Light" panose="020F0302020204030204" pitchFamily="34" charset="0"/>
              </a:rPr>
              <a:t>:  MSFTGUEST;  Open browser; Event Code: TBD</a:t>
            </a:r>
          </a:p>
          <a:p>
            <a:pPr eaLnBrk="0" hangingPunct="0"/>
            <a:r>
              <a:rPr lang="en-US" altLang="en-US" sz="1600" dirty="0">
                <a:latin typeface="Calibri Light" panose="020F0302020204030204" pitchFamily="34" charset="0"/>
                <a:cs typeface="Calibri Light" panose="020F0302020204030204" pitchFamily="34" charset="0"/>
              </a:rPr>
              <a:t>Content:</a:t>
            </a:r>
            <a:r>
              <a:rPr lang="en-US" altLang="en-US" sz="1600" b="0" dirty="0">
                <a:latin typeface="Calibri Light" panose="020F0302020204030204" pitchFamily="34" charset="0"/>
                <a:cs typeface="Calibri Light" panose="020F0302020204030204" pitchFamily="34" charset="0"/>
              </a:rPr>
              <a:t> </a:t>
            </a:r>
            <a:r>
              <a:rPr lang="en-US" altLang="en-US" sz="1600" b="0" dirty="0">
                <a:latin typeface="Calibri Light" panose="020F0302020204030204" pitchFamily="34" charset="0"/>
                <a:ea typeface="Calibri" panose="020F0502020204030204" pitchFamily="34" charset="0"/>
                <a:cs typeface="Calibri Light" panose="020F0302020204030204" pitchFamily="34" charset="0"/>
                <a:hlinkClick r:id="rId3"/>
              </a:rPr>
              <a:t>https://github.com/guruskill/70-535</a:t>
            </a:r>
            <a:r>
              <a:rPr lang="en-US" altLang="en-US" sz="1600" b="0" dirty="0">
                <a:latin typeface="Calibri Light" panose="020F0302020204030204" pitchFamily="34" charset="0"/>
                <a:ea typeface="Calibri" panose="020F0502020204030204" pitchFamily="34" charset="0"/>
                <a:cs typeface="Calibri Light" panose="020F0302020204030204" pitchFamily="34" charset="0"/>
              </a:rPr>
              <a:t>  …</a:t>
            </a:r>
          </a:p>
          <a:p>
            <a:pPr eaLnBrk="0" hangingPunct="0"/>
            <a:r>
              <a:rPr lang="en-US" altLang="en-US" sz="1600" b="0" dirty="0">
                <a:latin typeface="Calibri Light" panose="020F0302020204030204" pitchFamily="34" charset="0"/>
                <a:ea typeface="Calibri" panose="020F0502020204030204" pitchFamily="34" charset="0"/>
                <a:cs typeface="Calibri Light" panose="020F0302020204030204" pitchFamily="34" charset="0"/>
              </a:rPr>
              <a:t>        Folders  </a:t>
            </a:r>
            <a:r>
              <a:rPr lang="en-US" altLang="en-US" sz="1600" dirty="0">
                <a:latin typeface="Calibri Light" panose="020F0302020204030204" pitchFamily="34" charset="0"/>
                <a:ea typeface="Calibri" panose="020F0502020204030204" pitchFamily="34" charset="0"/>
                <a:cs typeface="Calibri Light" panose="020F0302020204030204" pitchFamily="34" charset="0"/>
              </a:rPr>
              <a:t>Decks</a:t>
            </a:r>
            <a:r>
              <a:rPr lang="en-US" altLang="en-US" sz="1600" b="0" dirty="0">
                <a:latin typeface="Calibri Light" panose="020F0302020204030204" pitchFamily="34" charset="0"/>
                <a:ea typeface="Calibri" panose="020F0502020204030204" pitchFamily="34" charset="0"/>
                <a:cs typeface="Calibri Light" panose="020F0302020204030204" pitchFamily="34" charset="0"/>
              </a:rPr>
              <a:t>:  Presentations\2018-05-14\   </a:t>
            </a:r>
            <a:r>
              <a:rPr lang="en-US" altLang="en-US" sz="1600" dirty="0">
                <a:latin typeface="Calibri Light" panose="020F0302020204030204" pitchFamily="34" charset="0"/>
                <a:ea typeface="Calibri" panose="020F0502020204030204" pitchFamily="34" charset="0"/>
                <a:cs typeface="Calibri Light" panose="020F0302020204030204" pitchFamily="34" charset="0"/>
              </a:rPr>
              <a:t>Labs</a:t>
            </a:r>
            <a:r>
              <a:rPr lang="en-US" altLang="en-US" sz="1600" b="0" dirty="0">
                <a:latin typeface="Calibri Light" panose="020F0302020204030204" pitchFamily="34" charset="0"/>
                <a:ea typeface="Calibri" panose="020F0502020204030204" pitchFamily="34" charset="0"/>
                <a:cs typeface="Calibri Light" panose="020F0302020204030204" pitchFamily="34" charset="0"/>
              </a:rPr>
              <a:t>: Labs\</a:t>
            </a:r>
            <a:endParaRPr lang="en-US" altLang="en-US" sz="1600" b="0"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BD9DDC48-6854-4D90-BE64-52480D1A0E90}"/>
              </a:ext>
            </a:extLst>
          </p:cNvPr>
          <p:cNvSpPr/>
          <p:nvPr/>
        </p:nvSpPr>
        <p:spPr>
          <a:xfrm>
            <a:off x="8028432" y="1142091"/>
            <a:ext cx="3929107" cy="307777"/>
          </a:xfrm>
          <a:prstGeom prst="rect">
            <a:avLst/>
          </a:prstGeom>
        </p:spPr>
        <p:txBody>
          <a:bodyPr wrap="square">
            <a:spAutoFit/>
          </a:bodyPr>
          <a:lstStyle/>
          <a:p>
            <a:pPr algn="r"/>
            <a:r>
              <a:rPr lang="en-US" altLang="en-US" sz="1400" dirty="0">
                <a:latin typeface="Calibri Light" panose="020F0302020204030204" pitchFamily="34" charset="0"/>
                <a:ea typeface="Calibri" panose="020F0502020204030204" pitchFamily="34" charset="0"/>
                <a:cs typeface="Calibri Light" panose="020F0302020204030204" pitchFamily="34" charset="0"/>
              </a:rPr>
              <a:t>Program Home:</a:t>
            </a:r>
            <a:r>
              <a:rPr lang="en-US" altLang="en-US" sz="1400" b="0" dirty="0">
                <a:latin typeface="Calibri Light" panose="020F0302020204030204" pitchFamily="34" charset="0"/>
                <a:ea typeface="Calibri" panose="020F0502020204030204" pitchFamily="34" charset="0"/>
                <a:cs typeface="Calibri Light" panose="020F0302020204030204" pitchFamily="34" charset="0"/>
              </a:rPr>
              <a:t>  </a:t>
            </a:r>
            <a:r>
              <a:rPr lang="en-US" altLang="en-US" sz="1400" b="0" dirty="0">
                <a:latin typeface="Calibri Light" panose="020F0302020204030204" pitchFamily="34" charset="0"/>
                <a:ea typeface="Calibri" panose="020F0502020204030204" pitchFamily="34" charset="0"/>
                <a:cs typeface="Calibri Light" panose="020F0302020204030204" pitchFamily="34" charset="0"/>
                <a:hlinkClick r:id="rId4"/>
              </a:rPr>
              <a:t>https://aka.ms/certup</a:t>
            </a:r>
            <a:endParaRPr lang="en-US" sz="1400" dirty="0"/>
          </a:p>
        </p:txBody>
      </p:sp>
      <p:graphicFrame>
        <p:nvGraphicFramePr>
          <p:cNvPr id="13" name="Content Placeholder 9">
            <a:extLst>
              <a:ext uri="{FF2B5EF4-FFF2-40B4-BE49-F238E27FC236}">
                <a16:creationId xmlns:a16="http://schemas.microsoft.com/office/drawing/2014/main" id="{79162419-215D-48FD-ADB0-28B7F581466C}"/>
              </a:ext>
            </a:extLst>
          </p:cNvPr>
          <p:cNvGraphicFramePr>
            <a:graphicFrameLocks/>
          </p:cNvGraphicFramePr>
          <p:nvPr>
            <p:extLst/>
          </p:nvPr>
        </p:nvGraphicFramePr>
        <p:xfrm>
          <a:off x="5923192" y="2343920"/>
          <a:ext cx="5858175" cy="3353119"/>
        </p:xfrm>
        <a:graphic>
          <a:graphicData uri="http://schemas.openxmlformats.org/drawingml/2006/table">
            <a:tbl>
              <a:tblPr firstRow="1" firstCol="1" bandRow="1">
                <a:tableStyleId>{93296810-A885-4BE3-A3E7-6D5BEEA58F35}</a:tableStyleId>
              </a:tblPr>
              <a:tblGrid>
                <a:gridCol w="1119446">
                  <a:extLst>
                    <a:ext uri="{9D8B030D-6E8A-4147-A177-3AD203B41FA5}">
                      <a16:colId xmlns:a16="http://schemas.microsoft.com/office/drawing/2014/main" val="150431079"/>
                    </a:ext>
                  </a:extLst>
                </a:gridCol>
                <a:gridCol w="3463926">
                  <a:extLst>
                    <a:ext uri="{9D8B030D-6E8A-4147-A177-3AD203B41FA5}">
                      <a16:colId xmlns:a16="http://schemas.microsoft.com/office/drawing/2014/main" val="3945521454"/>
                    </a:ext>
                  </a:extLst>
                </a:gridCol>
                <a:gridCol w="1274803">
                  <a:extLst>
                    <a:ext uri="{9D8B030D-6E8A-4147-A177-3AD203B41FA5}">
                      <a16:colId xmlns:a16="http://schemas.microsoft.com/office/drawing/2014/main" val="3505592105"/>
                    </a:ext>
                  </a:extLst>
                </a:gridCol>
              </a:tblGrid>
              <a:tr h="280536">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200" dirty="0">
                          <a:effectLst/>
                        </a:rPr>
                        <a:t>Time</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15186" marB="15186" anchor="ctr">
                    <a:solidFill>
                      <a:srgbClr val="0070C0"/>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200" dirty="0">
                          <a:effectLst/>
                        </a:rPr>
                        <a:t>Topic</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15186" marB="15186" anchor="ctr">
                    <a:solidFill>
                      <a:srgbClr val="0070C0"/>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200" dirty="0">
                          <a:effectLst/>
                        </a:rPr>
                        <a:t>Speaker</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15186" marB="15186" anchor="ctr">
                    <a:solidFill>
                      <a:srgbClr val="0070C0"/>
                    </a:solidFill>
                  </a:tcPr>
                </a:tc>
                <a:extLst>
                  <a:ext uri="{0D108BD9-81ED-4DB2-BD59-A6C34878D82A}">
                    <a16:rowId xmlns:a16="http://schemas.microsoft.com/office/drawing/2014/main" val="1777369772"/>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8:30 – 9:00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a:lnSpc>
                          <a:spcPct val="107000"/>
                        </a:lnSpc>
                        <a:spcBef>
                          <a:spcPts val="0"/>
                        </a:spcBef>
                        <a:spcAft>
                          <a:spcPts val="0"/>
                        </a:spcAft>
                      </a:pPr>
                      <a:r>
                        <a:rPr lang="en-US" sz="1200" kern="1200" dirty="0">
                          <a:effectLst/>
                        </a:rPr>
                        <a:t>Breakfast, registration, setup</a:t>
                      </a:r>
                      <a:endParaRPr lang="en-US" sz="1200" kern="1200" dirty="0">
                        <a:solidFill>
                          <a:schemeClr val="dk1"/>
                        </a:solidFill>
                        <a:effectLst/>
                        <a:latin typeface="+mj-lt"/>
                        <a:ea typeface="+mn-ea"/>
                        <a:cs typeface="+mn-cs"/>
                      </a:endParaRPr>
                    </a:p>
                  </a:txBody>
                  <a:tcPr marL="60221" marR="60221" marT="15186" marB="15186">
                    <a:solidFill>
                      <a:srgbClr val="FFC000"/>
                    </a:solidFill>
                  </a:tcPr>
                </a:tc>
                <a:tc hMerge="1">
                  <a:txBody>
                    <a:bodyPr/>
                    <a:lstStyle/>
                    <a:p>
                      <a:endParaRPr lang="en-US"/>
                    </a:p>
                  </a:txBody>
                  <a:tcPr/>
                </a:tc>
                <a:extLst>
                  <a:ext uri="{0D108BD9-81ED-4DB2-BD59-A6C34878D82A}">
                    <a16:rowId xmlns:a16="http://schemas.microsoft.com/office/drawing/2014/main" val="1278574935"/>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9:00 – 10:15</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Exam Tips and Architecting for your company</a:t>
                      </a:r>
                      <a:endParaRPr lang="en-US" sz="1200" kern="1200" dirty="0">
                        <a:solidFill>
                          <a:schemeClr val="dk1"/>
                        </a:solidFill>
                        <a:effectLst/>
                        <a:latin typeface="+mj-lt"/>
                        <a:ea typeface="+mn-ea"/>
                        <a:cs typeface="+mn-cs"/>
                      </a:endParaRPr>
                    </a:p>
                  </a:txBody>
                  <a:tcPr marL="60221" marR="60221" marT="15186" marB="15186"/>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Dan</a:t>
                      </a:r>
                      <a:endParaRPr lang="en-US" sz="1200" kern="1200" dirty="0">
                        <a:solidFill>
                          <a:schemeClr val="dk1"/>
                        </a:solidFill>
                        <a:effectLst/>
                        <a:latin typeface="+mj-lt"/>
                        <a:ea typeface="+mn-ea"/>
                        <a:cs typeface="+mn-cs"/>
                      </a:endParaRPr>
                    </a:p>
                  </a:txBody>
                  <a:tcPr marL="60221" marR="60221" marT="15186" marB="15186"/>
                </a:tc>
                <a:extLst>
                  <a:ext uri="{0D108BD9-81ED-4DB2-BD59-A6C34878D82A}">
                    <a16:rowId xmlns:a16="http://schemas.microsoft.com/office/drawing/2014/main" val="4107098080"/>
                  </a:ext>
                </a:extLst>
              </a:tr>
              <a:tr h="229645">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10:15 – 10:30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a:lnSpc>
                          <a:spcPct val="107000"/>
                        </a:lnSpc>
                        <a:spcBef>
                          <a:spcPts val="0"/>
                        </a:spcBef>
                        <a:spcAft>
                          <a:spcPts val="0"/>
                        </a:spcAft>
                      </a:pPr>
                      <a:r>
                        <a:rPr lang="en-US" sz="1200" kern="1200" dirty="0">
                          <a:effectLst/>
                        </a:rPr>
                        <a:t>Break &amp; Networking with Microsoft</a:t>
                      </a:r>
                      <a:endParaRPr lang="en-US" sz="1200" kern="1200" dirty="0">
                        <a:solidFill>
                          <a:schemeClr val="dk1"/>
                        </a:solidFill>
                        <a:effectLst/>
                        <a:latin typeface="+mj-lt"/>
                        <a:ea typeface="+mn-ea"/>
                        <a:cs typeface="+mn-cs"/>
                      </a:endParaRPr>
                    </a:p>
                  </a:txBody>
                  <a:tcPr marL="60221" marR="60221" marT="15186" marB="15186">
                    <a:solidFill>
                      <a:srgbClr val="FFC000"/>
                    </a:solidFill>
                  </a:tcPr>
                </a:tc>
                <a:tc hMerge="1">
                  <a:txBody>
                    <a:bodyPr/>
                    <a:lstStyle/>
                    <a:p>
                      <a:endParaRPr lang="en-US"/>
                    </a:p>
                  </a:txBody>
                  <a:tcPr/>
                </a:tc>
                <a:extLst>
                  <a:ext uri="{0D108BD9-81ED-4DB2-BD59-A6C34878D82A}">
                    <a16:rowId xmlns:a16="http://schemas.microsoft.com/office/drawing/2014/main" val="3795867663"/>
                  </a:ext>
                </a:extLst>
              </a:tr>
              <a:tr h="25626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10:30 – 12:00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Design Solutions using Platform Services, Part 1</a:t>
                      </a:r>
                      <a:endParaRPr lang="en-US" sz="1200" kern="1200" dirty="0">
                        <a:solidFill>
                          <a:schemeClr val="dk1"/>
                        </a:solidFill>
                        <a:effectLst/>
                        <a:latin typeface="+mj-lt"/>
                        <a:ea typeface="+mn-ea"/>
                        <a:cs typeface="+mn-cs"/>
                      </a:endParaRPr>
                    </a:p>
                  </a:txBody>
                  <a:tcPr marL="60221" marR="60221" marT="15186" marB="15186"/>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Coach</a:t>
                      </a:r>
                      <a:endParaRPr lang="en-US" sz="1200" kern="1200" dirty="0">
                        <a:solidFill>
                          <a:schemeClr val="dk1"/>
                        </a:solidFill>
                        <a:effectLst/>
                        <a:latin typeface="+mj-lt"/>
                        <a:ea typeface="+mn-ea"/>
                        <a:cs typeface="+mn-cs"/>
                      </a:endParaRPr>
                    </a:p>
                  </a:txBody>
                  <a:tcPr marL="60221" marR="60221" marT="15186" marB="15186"/>
                </a:tc>
                <a:extLst>
                  <a:ext uri="{0D108BD9-81ED-4DB2-BD59-A6C34878D82A}">
                    <a16:rowId xmlns:a16="http://schemas.microsoft.com/office/drawing/2014/main" val="543961611"/>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12:00 – 1:00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a:lnSpc>
                          <a:spcPct val="107000"/>
                        </a:lnSpc>
                        <a:spcBef>
                          <a:spcPts val="0"/>
                        </a:spcBef>
                        <a:spcAft>
                          <a:spcPts val="0"/>
                        </a:spcAft>
                      </a:pPr>
                      <a:r>
                        <a:rPr lang="en-US" sz="1200" kern="1200" dirty="0">
                          <a:effectLst/>
                        </a:rPr>
                        <a:t>Lunch &amp; Networking &amp; Labs</a:t>
                      </a:r>
                      <a:endParaRPr lang="en-US" sz="1200" kern="1200" dirty="0">
                        <a:solidFill>
                          <a:schemeClr val="dk1"/>
                        </a:solidFill>
                        <a:effectLst/>
                        <a:latin typeface="+mj-lt"/>
                        <a:ea typeface="+mn-ea"/>
                        <a:cs typeface="+mn-cs"/>
                      </a:endParaRPr>
                    </a:p>
                  </a:txBody>
                  <a:tcPr marL="60221" marR="60221" marT="15186" marB="15186">
                    <a:solidFill>
                      <a:srgbClr val="FFC000"/>
                    </a:solidFill>
                  </a:tcPr>
                </a:tc>
                <a:tc hMerge="1">
                  <a:txBody>
                    <a:bodyPr/>
                    <a:lstStyle/>
                    <a:p>
                      <a:endParaRPr lang="en-US"/>
                    </a:p>
                  </a:txBody>
                  <a:tcPr/>
                </a:tc>
                <a:extLst>
                  <a:ext uri="{0D108BD9-81ED-4DB2-BD59-A6C34878D82A}">
                    <a16:rowId xmlns:a16="http://schemas.microsoft.com/office/drawing/2014/main" val="2334962994"/>
                  </a:ext>
                </a:extLst>
              </a:tr>
              <a:tr h="277519">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1:00 – 2:00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Design Solutions using Platform Services, Part 2</a:t>
                      </a:r>
                      <a:endParaRPr lang="en-US" sz="1200" kern="1200" dirty="0">
                        <a:solidFill>
                          <a:schemeClr val="dk1"/>
                        </a:solidFill>
                        <a:effectLst/>
                        <a:latin typeface="+mj-lt"/>
                        <a:ea typeface="+mn-ea"/>
                        <a:cs typeface="+mn-cs"/>
                      </a:endParaRPr>
                    </a:p>
                  </a:txBody>
                  <a:tcPr marL="60221" marR="60221" marT="15186" marB="15186"/>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Coach</a:t>
                      </a:r>
                      <a:endParaRPr lang="en-US" sz="1200" kern="1200" dirty="0">
                        <a:solidFill>
                          <a:schemeClr val="dk1"/>
                        </a:solidFill>
                        <a:effectLst/>
                        <a:latin typeface="+mj-lt"/>
                        <a:ea typeface="+mn-ea"/>
                        <a:cs typeface="+mn-cs"/>
                      </a:endParaRPr>
                    </a:p>
                  </a:txBody>
                  <a:tcPr marL="60221" marR="60221" marT="15186" marB="15186"/>
                </a:tc>
                <a:extLst>
                  <a:ext uri="{0D108BD9-81ED-4DB2-BD59-A6C34878D82A}">
                    <a16:rowId xmlns:a16="http://schemas.microsoft.com/office/drawing/2014/main" val="1301065520"/>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2:00 – 3:15</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Design for Operations</a:t>
                      </a:r>
                      <a:endParaRPr lang="en-US" sz="1200" kern="1200" dirty="0">
                        <a:solidFill>
                          <a:schemeClr val="dk1"/>
                        </a:solidFill>
                        <a:effectLst/>
                        <a:latin typeface="+mj-lt"/>
                        <a:ea typeface="+mn-ea"/>
                        <a:cs typeface="+mn-cs"/>
                      </a:endParaRPr>
                    </a:p>
                  </a:txBody>
                  <a:tcPr marL="60221" marR="60221" marT="15186" marB="15186"/>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Patrick</a:t>
                      </a:r>
                      <a:endParaRPr lang="en-US" sz="1200" kern="1200" dirty="0">
                        <a:solidFill>
                          <a:schemeClr val="dk1"/>
                        </a:solidFill>
                        <a:effectLst/>
                        <a:latin typeface="+mj-lt"/>
                        <a:ea typeface="+mn-ea"/>
                        <a:cs typeface="+mn-cs"/>
                      </a:endParaRPr>
                    </a:p>
                  </a:txBody>
                  <a:tcPr marL="60221" marR="60221" marT="15186" marB="15186"/>
                </a:tc>
                <a:extLst>
                  <a:ext uri="{0D108BD9-81ED-4DB2-BD59-A6C34878D82A}">
                    <a16:rowId xmlns:a16="http://schemas.microsoft.com/office/drawing/2014/main" val="592646342"/>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3:15 – 3:30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Break</a:t>
                      </a:r>
                      <a:endParaRPr lang="en-US" sz="1200" kern="1200" dirty="0">
                        <a:solidFill>
                          <a:schemeClr val="dk1"/>
                        </a:solidFill>
                        <a:effectLst/>
                        <a:latin typeface="+mj-lt"/>
                        <a:ea typeface="+mn-ea"/>
                        <a:cs typeface="+mn-cs"/>
                      </a:endParaRPr>
                    </a:p>
                  </a:txBody>
                  <a:tcPr marL="60221" marR="60221" marT="15186" marB="15186">
                    <a:solidFill>
                      <a:srgbClr val="FFC000"/>
                    </a:solidFill>
                  </a:tcPr>
                </a:tc>
                <a:tc hMerge="1">
                  <a:txBody>
                    <a:bodyPr/>
                    <a:lstStyle/>
                    <a:p>
                      <a:endParaRPr lang="en-US"/>
                    </a:p>
                  </a:txBody>
                  <a:tcPr/>
                </a:tc>
                <a:extLst>
                  <a:ext uri="{0D108BD9-81ED-4DB2-BD59-A6C34878D82A}">
                    <a16:rowId xmlns:a16="http://schemas.microsoft.com/office/drawing/2014/main" val="1077161772"/>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3:30 – 4:15</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Making it Real: Whiteboarding</a:t>
                      </a:r>
                      <a:endParaRPr lang="en-US" sz="1200" kern="1200" dirty="0">
                        <a:solidFill>
                          <a:schemeClr val="dk1"/>
                        </a:solidFill>
                        <a:effectLst/>
                        <a:latin typeface="+mj-lt"/>
                        <a:ea typeface="+mn-ea"/>
                        <a:cs typeface="+mn-cs"/>
                      </a:endParaRPr>
                    </a:p>
                  </a:txBody>
                  <a:tcPr marL="60221" marR="60221" marT="15186" marB="15186">
                    <a:solidFill>
                      <a:srgbClr val="92D05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solidFill>
                            <a:schemeClr val="dk1"/>
                          </a:solidFill>
                          <a:effectLst/>
                          <a:latin typeface="+mj-lt"/>
                          <a:ea typeface="+mn-ea"/>
                          <a:cs typeface="+mn-cs"/>
                        </a:rPr>
                        <a:t>All</a:t>
                      </a:r>
                    </a:p>
                  </a:txBody>
                  <a:tcPr marL="60221" marR="60221" marT="15186" marB="15186"/>
                </a:tc>
                <a:extLst>
                  <a:ext uri="{0D108BD9-81ED-4DB2-BD59-A6C34878D82A}">
                    <a16:rowId xmlns:a16="http://schemas.microsoft.com/office/drawing/2014/main" val="2309675962"/>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4:15 – 4:45</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Making it Real: Architecting Real World Solutions – Whiteboarding</a:t>
                      </a:r>
                      <a:endParaRPr lang="en-US" sz="1200" kern="1200" dirty="0">
                        <a:solidFill>
                          <a:schemeClr val="dk1"/>
                        </a:solidFill>
                        <a:effectLst/>
                        <a:latin typeface="+mj-lt"/>
                        <a:ea typeface="+mn-ea"/>
                        <a:cs typeface="+mn-cs"/>
                      </a:endParaRPr>
                    </a:p>
                  </a:txBody>
                  <a:tcPr marL="60221" marR="60221" marT="15186" marB="15186">
                    <a:solidFill>
                      <a:srgbClr val="92D05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solidFill>
                            <a:schemeClr val="dk1"/>
                          </a:solidFill>
                          <a:effectLst/>
                          <a:latin typeface="+mj-lt"/>
                          <a:ea typeface="+mn-ea"/>
                          <a:cs typeface="+mn-cs"/>
                        </a:rPr>
                        <a:t>All</a:t>
                      </a:r>
                    </a:p>
                  </a:txBody>
                  <a:tcPr marL="60221" marR="60221" marT="15186" marB="15186"/>
                </a:tc>
                <a:extLst>
                  <a:ext uri="{0D108BD9-81ED-4DB2-BD59-A6C34878D82A}">
                    <a16:rowId xmlns:a16="http://schemas.microsoft.com/office/drawing/2014/main" val="4216081526"/>
                  </a:ext>
                </a:extLst>
              </a:tr>
              <a:tr h="271121">
                <a:tc>
                  <a:txBody>
                    <a:bodyPr/>
                    <a:lstStyle/>
                    <a:p>
                      <a:pPr marL="0" marR="0" algn="ctr" defTabSz="914400" rtl="0" eaLnBrk="1" latinLnBrk="0" hangingPunct="1">
                        <a:lnSpc>
                          <a:spcPct val="107000"/>
                        </a:lnSpc>
                        <a:spcBef>
                          <a:spcPts val="0"/>
                        </a:spcBef>
                        <a:spcAft>
                          <a:spcPts val="0"/>
                        </a:spcAft>
                      </a:pPr>
                      <a:r>
                        <a:rPr lang="en-US" sz="1200" b="1" kern="1200" dirty="0">
                          <a:solidFill>
                            <a:schemeClr val="lt1"/>
                          </a:solidFill>
                          <a:effectLst/>
                          <a:latin typeface="Calibri" panose="020F0502020204030204" pitchFamily="34" charset="0"/>
                          <a:ea typeface="+mn-ea"/>
                          <a:cs typeface="Calibri" panose="020F0502020204030204" pitchFamily="34" charset="0"/>
                        </a:rPr>
                        <a:t>4:45-5:00</a:t>
                      </a:r>
                    </a:p>
                  </a:txBody>
                  <a:tcPr marL="60221" marR="60221" marT="15186" marB="15186">
                    <a:solidFill>
                      <a:srgbClr val="0070C0"/>
                    </a:solidFill>
                  </a:tcPr>
                </a:tc>
                <a:tc>
                  <a:txBody>
                    <a:bodyPr/>
                    <a:lstStyle/>
                    <a:p>
                      <a:pPr marL="0" marR="0" algn="l" defTabSz="914400" rtl="0" eaLnBrk="1" latinLnBrk="0" hangingPunct="1">
                        <a:lnSpc>
                          <a:spcPct val="107000"/>
                        </a:lnSpc>
                        <a:spcBef>
                          <a:spcPts val="0"/>
                        </a:spcBef>
                        <a:spcAft>
                          <a:spcPts val="0"/>
                        </a:spcAft>
                      </a:pPr>
                      <a:r>
                        <a:rPr lang="en-US" sz="1200" kern="1200" dirty="0">
                          <a:solidFill>
                            <a:schemeClr val="dk1"/>
                          </a:solidFill>
                          <a:effectLst/>
                          <a:latin typeface="Calibri" panose="020F0502020204030204" pitchFamily="34" charset="0"/>
                          <a:ea typeface="+mn-ea"/>
                          <a:cs typeface="Calibri" panose="020F0502020204030204" pitchFamily="34" charset="0"/>
                        </a:rPr>
                        <a:t>Wrap-Up/Closing Next Steps and Homework (Labs)</a:t>
                      </a:r>
                    </a:p>
                  </a:txBody>
                  <a:tcPr marL="60221" marR="60221" marT="15186" marB="15186">
                    <a:solidFill>
                      <a:srgbClr val="D8DEE7"/>
                    </a:solidFill>
                  </a:tcPr>
                </a:tc>
                <a:tc>
                  <a:txBody>
                    <a:bodyPr/>
                    <a:lstStyle/>
                    <a:p>
                      <a:pPr marL="0" marR="0">
                        <a:lnSpc>
                          <a:spcPct val="107000"/>
                        </a:lnSpc>
                        <a:spcBef>
                          <a:spcPts val="0"/>
                        </a:spcBef>
                        <a:spcAft>
                          <a:spcPts val="0"/>
                        </a:spcAft>
                      </a:pPr>
                      <a:endParaRPr lang="en-US" sz="1200" kern="1200" dirty="0">
                        <a:solidFill>
                          <a:schemeClr val="dk1"/>
                        </a:solidFill>
                        <a:effectLst/>
                        <a:latin typeface="+mj-lt"/>
                        <a:ea typeface="+mn-ea"/>
                        <a:cs typeface="+mn-cs"/>
                      </a:endParaRPr>
                    </a:p>
                  </a:txBody>
                  <a:tcPr marL="60221" marR="60221" marT="15186" marB="15186"/>
                </a:tc>
                <a:extLst>
                  <a:ext uri="{0D108BD9-81ED-4DB2-BD59-A6C34878D82A}">
                    <a16:rowId xmlns:a16="http://schemas.microsoft.com/office/drawing/2014/main" val="1149476677"/>
                  </a:ext>
                </a:extLst>
              </a:tr>
            </a:tbl>
          </a:graphicData>
        </a:graphic>
      </p:graphicFrame>
      <p:sp>
        <p:nvSpPr>
          <p:cNvPr id="4" name="Rectangle 3">
            <a:extLst>
              <a:ext uri="{FF2B5EF4-FFF2-40B4-BE49-F238E27FC236}">
                <a16:creationId xmlns:a16="http://schemas.microsoft.com/office/drawing/2014/main" id="{466DB7E9-4989-4BA8-AC4F-EBA688DE4992}"/>
              </a:ext>
            </a:extLst>
          </p:cNvPr>
          <p:cNvSpPr/>
          <p:nvPr/>
        </p:nvSpPr>
        <p:spPr>
          <a:xfrm>
            <a:off x="9047748" y="1452312"/>
            <a:ext cx="3021563" cy="338554"/>
          </a:xfrm>
          <a:prstGeom prst="rect">
            <a:avLst/>
          </a:prstGeom>
        </p:spPr>
        <p:txBody>
          <a:bodyPr wrap="square">
            <a:spAutoFit/>
          </a:bodyPr>
          <a:lstStyle/>
          <a:p>
            <a:r>
              <a:rPr lang="en-US" sz="800" dirty="0"/>
              <a:t>Microsoft Office - 5 Wayside Rd, Burlington, MA</a:t>
            </a:r>
          </a:p>
          <a:p>
            <a:r>
              <a:rPr lang="en-US" sz="800" dirty="0"/>
              <a:t>1st Floor – Washington/Jefferson</a:t>
            </a:r>
          </a:p>
        </p:txBody>
      </p:sp>
    </p:spTree>
    <p:extLst>
      <p:ext uri="{BB962C8B-B14F-4D97-AF65-F5344CB8AC3E}">
        <p14:creationId xmlns:p14="http://schemas.microsoft.com/office/powerpoint/2010/main" val="999219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sz="quarter"/>
          </p:nvPr>
        </p:nvSpPr>
        <p:spPr>
          <a:xfrm>
            <a:off x="1582724" y="115308"/>
            <a:ext cx="8917637" cy="1405583"/>
          </a:xfrm>
          <a:solidFill>
            <a:srgbClr val="0070C0"/>
          </a:solidFill>
        </p:spPr>
        <p:txBody>
          <a:bodyPr>
            <a:normAutofit/>
          </a:bodyPr>
          <a:lstStyle/>
          <a:p>
            <a:pPr>
              <a:spcBef>
                <a:spcPts val="0"/>
              </a:spcBef>
              <a:spcAft>
                <a:spcPts val="250"/>
              </a:spcAft>
              <a:defRPr/>
            </a:pPr>
            <a:r>
              <a:rPr lang="en-US" sz="3675" dirty="0">
                <a:effectLst>
                  <a:outerShdw blurRad="38100" dist="38100" dir="2700000" algn="tl">
                    <a:srgbClr val="000000">
                      <a:alpha val="43137"/>
                    </a:srgbClr>
                  </a:outerShdw>
                </a:effectLst>
              </a:rPr>
              <a:t>Exam 70-533 Implementing Microsoft Azure Infrastructure Solutions</a:t>
            </a:r>
            <a:endParaRPr lang="en-US" dirty="0">
              <a:effectLst>
                <a:outerShdw blurRad="38100" dist="38100" dir="2700000" algn="tl">
                  <a:srgbClr val="000000">
                    <a:alpha val="43137"/>
                  </a:srgbClr>
                </a:outerShdw>
              </a:effectLst>
            </a:endParaRPr>
          </a:p>
        </p:txBody>
      </p:sp>
      <p:sp>
        <p:nvSpPr>
          <p:cNvPr id="17" name="Subtitle 16">
            <a:extLst>
              <a:ext uri="{FF2B5EF4-FFF2-40B4-BE49-F238E27FC236}">
                <a16:creationId xmlns:a16="http://schemas.microsoft.com/office/drawing/2014/main" id="{B52B8ED8-8DEF-4B4C-BF30-FB0ECDF438D0}"/>
              </a:ext>
            </a:extLst>
          </p:cNvPr>
          <p:cNvSpPr>
            <a:spLocks noGrp="1"/>
          </p:cNvSpPr>
          <p:nvPr>
            <p:ph type="subTitle" sz="quarter" idx="1"/>
          </p:nvPr>
        </p:nvSpPr>
        <p:spPr/>
        <p:txBody>
          <a:bodyPr/>
          <a:lstStyle/>
          <a:p>
            <a:endParaRPr lang="en-US"/>
          </a:p>
        </p:txBody>
      </p:sp>
      <p:sp>
        <p:nvSpPr>
          <p:cNvPr id="18" name="Text Placeholder 17">
            <a:extLst>
              <a:ext uri="{FF2B5EF4-FFF2-40B4-BE49-F238E27FC236}">
                <a16:creationId xmlns:a16="http://schemas.microsoft.com/office/drawing/2014/main" id="{63EC1086-1268-4AE1-9096-40D956EC357B}"/>
              </a:ext>
            </a:extLst>
          </p:cNvPr>
          <p:cNvSpPr>
            <a:spLocks noGrp="1"/>
          </p:cNvSpPr>
          <p:nvPr>
            <p:ph type="body" sz="quarter" idx="10"/>
          </p:nvPr>
        </p:nvSpPr>
        <p:spPr>
          <a:xfrm>
            <a:off x="349251" y="2638627"/>
            <a:ext cx="7842642" cy="3472296"/>
          </a:xfrm>
        </p:spPr>
        <p:txBody>
          <a:bodyPr/>
          <a:lstStyle/>
          <a:p>
            <a:r>
              <a:rPr lang="en-US" dirty="0"/>
              <a:t>Dan Stolts - Author</a:t>
            </a:r>
          </a:p>
          <a:p>
            <a:r>
              <a:rPr lang="en-US" sz="1600" dirty="0"/>
              <a:t>Chief Technology Strategist, Microsoft</a:t>
            </a:r>
          </a:p>
          <a:p>
            <a:r>
              <a:rPr lang="en-US" sz="1600" dirty="0"/>
              <a:t>Blog: </a:t>
            </a:r>
            <a:r>
              <a:rPr lang="en-US" sz="1600" dirty="0">
                <a:hlinkClick r:id="rId3"/>
              </a:rPr>
              <a:t>http://ITProGuru.</a:t>
            </a:r>
            <a:r>
              <a:rPr lang="en-US" sz="1600">
                <a:hlinkClick r:id="rId3"/>
              </a:rPr>
              <a:t>com</a:t>
            </a:r>
            <a:r>
              <a:rPr lang="en-US" sz="1600"/>
              <a:t>     ../Scripts   ../Resources  ../</a:t>
            </a:r>
            <a:r>
              <a:rPr lang="en-US" sz="1600" dirty="0"/>
              <a:t>Join</a:t>
            </a:r>
          </a:p>
          <a:p>
            <a:r>
              <a:rPr lang="en-US" sz="1600" dirty="0"/>
              <a:t>Join Thought Leadership </a:t>
            </a:r>
            <a:r>
              <a:rPr lang="en-US" sz="1600" dirty="0">
                <a:hlinkClick r:id="rId4"/>
              </a:rPr>
              <a:t>http://ITProGuru.com/join</a:t>
            </a:r>
            <a:endParaRPr lang="en-US" sz="1600" dirty="0"/>
          </a:p>
          <a:p>
            <a:r>
              <a:rPr lang="en-US" sz="1600" dirty="0" err="1"/>
              <a:t>LinkedIN</a:t>
            </a:r>
            <a:r>
              <a:rPr lang="en-US" sz="1600" dirty="0"/>
              <a:t>: </a:t>
            </a:r>
            <a:r>
              <a:rPr lang="en-US" sz="1600" dirty="0">
                <a:hlinkClick r:id="rId5"/>
              </a:rPr>
              <a:t>http://LinkedIn.com/in/danstolts</a:t>
            </a:r>
            <a:r>
              <a:rPr lang="en-US" sz="1600" dirty="0"/>
              <a:t>  </a:t>
            </a:r>
          </a:p>
          <a:p>
            <a:r>
              <a:rPr lang="en-US" sz="1600" dirty="0"/>
              <a:t>Email: dstolts@Microsoft.com</a:t>
            </a:r>
          </a:p>
          <a:p>
            <a:r>
              <a:rPr lang="en-US" sz="1600" dirty="0"/>
              <a:t>Twitter: </a:t>
            </a:r>
            <a:r>
              <a:rPr lang="en-US" sz="1600" dirty="0">
                <a:hlinkClick r:id="rId6"/>
              </a:rPr>
              <a:t>@ITProGuru</a:t>
            </a:r>
            <a:endParaRPr lang="en-US" sz="1600" dirty="0"/>
          </a:p>
          <a:p>
            <a:r>
              <a:rPr lang="en-US" dirty="0" err="1"/>
              <a:t>Github</a:t>
            </a:r>
            <a:r>
              <a:rPr lang="en-US" dirty="0"/>
              <a:t>: </a:t>
            </a:r>
            <a:r>
              <a:rPr lang="en-US" dirty="0">
                <a:hlinkClick r:id="rId7"/>
              </a:rPr>
              <a:t>http://github.com/dstolts</a:t>
            </a:r>
            <a:r>
              <a:rPr lang="en-US" dirty="0"/>
              <a:t>  </a:t>
            </a:r>
            <a:r>
              <a:rPr lang="en-US" dirty="0">
                <a:hlinkClick r:id="rId8"/>
              </a:rPr>
              <a:t>http://github.com/guruskill</a:t>
            </a:r>
            <a:r>
              <a:rPr lang="en-US" dirty="0"/>
              <a:t> </a:t>
            </a:r>
          </a:p>
          <a:p>
            <a:r>
              <a:rPr lang="en-US" dirty="0"/>
              <a:t>PowerShell </a:t>
            </a:r>
            <a:r>
              <a:rPr lang="en-US" dirty="0" err="1"/>
              <a:t>Gallary</a:t>
            </a:r>
            <a:r>
              <a:rPr lang="en-US" dirty="0"/>
              <a:t>: </a:t>
            </a:r>
            <a:r>
              <a:rPr lang="en-US" sz="1050" dirty="0"/>
              <a:t>https://gallery.technet.microsoft.com/site/search?f%5B0%5D.Type=User&amp;f%5B0%5D.Value=Dan%20Stolts%20ITProGuru</a:t>
            </a:r>
            <a:endParaRPr lang="en-US" dirty="0"/>
          </a:p>
        </p:txBody>
      </p:sp>
      <p:sp>
        <p:nvSpPr>
          <p:cNvPr id="19" name="Text Placeholder 18">
            <a:extLst>
              <a:ext uri="{FF2B5EF4-FFF2-40B4-BE49-F238E27FC236}">
                <a16:creationId xmlns:a16="http://schemas.microsoft.com/office/drawing/2014/main" id="{0AB880F3-0D82-40DD-8B59-57EFB34FEDF5}"/>
              </a:ext>
            </a:extLst>
          </p:cNvPr>
          <p:cNvSpPr>
            <a:spLocks noGrp="1"/>
          </p:cNvSpPr>
          <p:nvPr>
            <p:ph type="body" sz="quarter" idx="11"/>
          </p:nvPr>
        </p:nvSpPr>
        <p:spPr/>
        <p:txBody>
          <a:bodyPr/>
          <a:lstStyle/>
          <a:p>
            <a:r>
              <a:rPr lang="en-US" dirty="0">
                <a:solidFill>
                  <a:srgbClr val="0070C0"/>
                </a:solidFill>
              </a:rPr>
              <a:t>  Join for Thought Leadership and Events Information …   </a:t>
            </a:r>
            <a:r>
              <a:rPr lang="en-US" sz="2400" dirty="0">
                <a:solidFill>
                  <a:srgbClr val="0070C0"/>
                </a:solidFill>
              </a:rPr>
              <a:t>http://ITProGuru.com/Join</a:t>
            </a:r>
          </a:p>
          <a:p>
            <a:endParaRPr lang="en-US" dirty="0"/>
          </a:p>
        </p:txBody>
      </p:sp>
      <p:sp>
        <p:nvSpPr>
          <p:cNvPr id="20" name="Text Placeholder 19">
            <a:extLst>
              <a:ext uri="{FF2B5EF4-FFF2-40B4-BE49-F238E27FC236}">
                <a16:creationId xmlns:a16="http://schemas.microsoft.com/office/drawing/2014/main" id="{9E1F9604-B191-4A77-9274-2771634B660A}"/>
              </a:ext>
            </a:extLst>
          </p:cNvPr>
          <p:cNvSpPr>
            <a:spLocks noGrp="1"/>
          </p:cNvSpPr>
          <p:nvPr>
            <p:ph type="body" sz="quarter" idx="12"/>
          </p:nvPr>
        </p:nvSpPr>
        <p:spPr/>
        <p:txBody>
          <a:bodyPr/>
          <a:lstStyle/>
          <a:p>
            <a:r>
              <a:rPr lang="en-US" dirty="0"/>
              <a:t>Program Home: https://aka.ms/certup</a:t>
            </a:r>
          </a:p>
          <a:p>
            <a:r>
              <a:rPr lang="en-US" dirty="0"/>
              <a:t>Content Home: http://github.com/guruskill/70-533</a:t>
            </a:r>
          </a:p>
          <a:p>
            <a:endParaRPr lang="en-US" dirty="0"/>
          </a:p>
        </p:txBody>
      </p:sp>
      <p:pic>
        <p:nvPicPr>
          <p:cNvPr id="15" name="Picture 1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854976" y="1564237"/>
            <a:ext cx="1951180" cy="416577"/>
          </a:xfrm>
          <a:prstGeom prst="rect">
            <a:avLst/>
          </a:prstGeom>
          <a:solidFill>
            <a:schemeClr val="bg1"/>
          </a:solidFill>
        </p:spPr>
      </p:pic>
      <p:pic>
        <p:nvPicPr>
          <p:cNvPr id="22" name="Picture 21">
            <a:extLst>
              <a:ext uri="{FF2B5EF4-FFF2-40B4-BE49-F238E27FC236}">
                <a16:creationId xmlns:a16="http://schemas.microsoft.com/office/drawing/2014/main" id="{DE0CF6C3-CE30-439C-9A40-A942B8FB61C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580852" y="2468892"/>
            <a:ext cx="2813725" cy="3456665"/>
          </a:xfrm>
          <a:prstGeom prst="rect">
            <a:avLst/>
          </a:prstGeom>
        </p:spPr>
      </p:pic>
    </p:spTree>
    <p:extLst>
      <p:ext uri="{BB962C8B-B14F-4D97-AF65-F5344CB8AC3E}">
        <p14:creationId xmlns:p14="http://schemas.microsoft.com/office/powerpoint/2010/main" val="33829526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58852-72A0-4110-8702-D7608E03DEEF}"/>
              </a:ext>
            </a:extLst>
          </p:cNvPr>
          <p:cNvSpPr>
            <a:spLocks noGrp="1"/>
          </p:cNvSpPr>
          <p:nvPr>
            <p:ph type="title"/>
          </p:nvPr>
        </p:nvSpPr>
        <p:spPr/>
        <p:txBody>
          <a:bodyPr/>
          <a:lstStyle/>
          <a:p>
            <a:r>
              <a:rPr lang="en-US" sz="4000" dirty="0"/>
              <a:t>Program Roadmap</a:t>
            </a:r>
          </a:p>
        </p:txBody>
      </p:sp>
      <p:sp>
        <p:nvSpPr>
          <p:cNvPr id="5" name="Text Placeholder 4">
            <a:extLst>
              <a:ext uri="{FF2B5EF4-FFF2-40B4-BE49-F238E27FC236}">
                <a16:creationId xmlns:a16="http://schemas.microsoft.com/office/drawing/2014/main" id="{B758977E-FD52-4501-8A0F-7E719084ABDA}"/>
              </a:ext>
            </a:extLst>
          </p:cNvPr>
          <p:cNvSpPr>
            <a:spLocks noGrp="1"/>
          </p:cNvSpPr>
          <p:nvPr>
            <p:ph type="body" idx="1"/>
          </p:nvPr>
        </p:nvSpPr>
        <p:spPr/>
        <p:txBody>
          <a:bodyPr/>
          <a:lstStyle/>
          <a:p>
            <a:r>
              <a:rPr lang="en-US" dirty="0"/>
              <a:t>So Far…</a:t>
            </a:r>
          </a:p>
        </p:txBody>
      </p:sp>
      <p:sp>
        <p:nvSpPr>
          <p:cNvPr id="6" name="Content Placeholder 5">
            <a:extLst>
              <a:ext uri="{FF2B5EF4-FFF2-40B4-BE49-F238E27FC236}">
                <a16:creationId xmlns:a16="http://schemas.microsoft.com/office/drawing/2014/main" id="{12DF21E5-1F68-4522-9624-1AEA122B76E2}"/>
              </a:ext>
            </a:extLst>
          </p:cNvPr>
          <p:cNvSpPr>
            <a:spLocks noGrp="1"/>
          </p:cNvSpPr>
          <p:nvPr>
            <p:ph sz="half" idx="2"/>
          </p:nvPr>
        </p:nvSpPr>
        <p:spPr/>
        <p:txBody>
          <a:bodyPr/>
          <a:lstStyle/>
          <a:p>
            <a:r>
              <a:rPr lang="en-US" dirty="0"/>
              <a:t>Certification Training (85% Pass Rate)</a:t>
            </a:r>
          </a:p>
          <a:p>
            <a:pPr lvl="1"/>
            <a:r>
              <a:rPr lang="en-US" dirty="0"/>
              <a:t>70-533 Implementing Azure Solutions</a:t>
            </a:r>
          </a:p>
          <a:p>
            <a:pPr lvl="1"/>
            <a:r>
              <a:rPr lang="en-US" dirty="0"/>
              <a:t>70-535 Architecting Azure Solutions</a:t>
            </a:r>
          </a:p>
          <a:p>
            <a:pPr lvl="1"/>
            <a:r>
              <a:rPr lang="en-US" dirty="0"/>
              <a:t>70-475 Big Data</a:t>
            </a:r>
          </a:p>
          <a:p>
            <a:pPr lvl="1"/>
            <a:r>
              <a:rPr lang="en-US" dirty="0"/>
              <a:t>70-774 Machine Learning</a:t>
            </a:r>
          </a:p>
          <a:p>
            <a:pPr lvl="1"/>
            <a:r>
              <a:rPr lang="en-US" dirty="0"/>
              <a:t>70-777 Cosmos DB</a:t>
            </a:r>
          </a:p>
          <a:p>
            <a:pPr lvl="1"/>
            <a:r>
              <a:rPr lang="en-US" dirty="0"/>
              <a:t>Linux on Azure (with Linux Foundation) Kicks off June 2018</a:t>
            </a:r>
          </a:p>
          <a:p>
            <a:r>
              <a:rPr lang="en-US" dirty="0"/>
              <a:t>Pilot Deep Dives</a:t>
            </a:r>
          </a:p>
          <a:p>
            <a:pPr lvl="1"/>
            <a:r>
              <a:rPr lang="en-US" dirty="0"/>
              <a:t>DevOps</a:t>
            </a:r>
          </a:p>
          <a:p>
            <a:pPr lvl="1"/>
            <a:r>
              <a:rPr lang="en-US" dirty="0"/>
              <a:t>Many Projects, many customers</a:t>
            </a:r>
          </a:p>
          <a:p>
            <a:pPr lvl="1"/>
            <a:endParaRPr lang="en-US" dirty="0"/>
          </a:p>
        </p:txBody>
      </p:sp>
      <p:sp>
        <p:nvSpPr>
          <p:cNvPr id="7" name="Text Placeholder 6">
            <a:extLst>
              <a:ext uri="{FF2B5EF4-FFF2-40B4-BE49-F238E27FC236}">
                <a16:creationId xmlns:a16="http://schemas.microsoft.com/office/drawing/2014/main" id="{306EF029-6EBC-4474-AB84-B264F3D13AD6}"/>
              </a:ext>
            </a:extLst>
          </p:cNvPr>
          <p:cNvSpPr>
            <a:spLocks noGrp="1"/>
          </p:cNvSpPr>
          <p:nvPr>
            <p:ph type="body" sz="quarter" idx="3"/>
          </p:nvPr>
        </p:nvSpPr>
        <p:spPr/>
        <p:txBody>
          <a:bodyPr/>
          <a:lstStyle/>
          <a:p>
            <a:r>
              <a:rPr lang="en-US" dirty="0"/>
              <a:t>Next Fiscal Year Starting July 2018</a:t>
            </a:r>
          </a:p>
        </p:txBody>
      </p:sp>
      <p:sp>
        <p:nvSpPr>
          <p:cNvPr id="8" name="Content Placeholder 7">
            <a:extLst>
              <a:ext uri="{FF2B5EF4-FFF2-40B4-BE49-F238E27FC236}">
                <a16:creationId xmlns:a16="http://schemas.microsoft.com/office/drawing/2014/main" id="{C402B894-A126-43CD-9C54-B09885D50664}"/>
              </a:ext>
            </a:extLst>
          </p:cNvPr>
          <p:cNvSpPr>
            <a:spLocks noGrp="1"/>
          </p:cNvSpPr>
          <p:nvPr>
            <p:ph sz="quarter" idx="4"/>
          </p:nvPr>
        </p:nvSpPr>
        <p:spPr/>
        <p:txBody>
          <a:bodyPr/>
          <a:lstStyle/>
          <a:p>
            <a:r>
              <a:rPr lang="en-US" dirty="0"/>
              <a:t>Certification Training</a:t>
            </a:r>
          </a:p>
          <a:p>
            <a:pPr lvl="1"/>
            <a:r>
              <a:rPr lang="en-US" dirty="0"/>
              <a:t>70-458 DevOps on Azure</a:t>
            </a:r>
          </a:p>
          <a:p>
            <a:pPr lvl="1"/>
            <a:r>
              <a:rPr lang="en-US" dirty="0"/>
              <a:t>70-532 Developing Azure Solutions</a:t>
            </a:r>
          </a:p>
          <a:p>
            <a:r>
              <a:rPr lang="en-US" dirty="0"/>
              <a:t>Create Deep Learning path for all technologies</a:t>
            </a:r>
          </a:p>
        </p:txBody>
      </p:sp>
      <p:sp>
        <p:nvSpPr>
          <p:cNvPr id="9" name="Text Placeholder 8">
            <a:extLst>
              <a:ext uri="{FF2B5EF4-FFF2-40B4-BE49-F238E27FC236}">
                <a16:creationId xmlns:a16="http://schemas.microsoft.com/office/drawing/2014/main" id="{D192705C-8289-4D13-8782-8DDF87E325B6}"/>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3176292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38EB3-6415-4F76-864E-21CD444D1251}"/>
              </a:ext>
            </a:extLst>
          </p:cNvPr>
          <p:cNvSpPr>
            <a:spLocks noGrp="1"/>
          </p:cNvSpPr>
          <p:nvPr>
            <p:ph type="title"/>
          </p:nvPr>
        </p:nvSpPr>
        <p:spPr/>
        <p:txBody>
          <a:bodyPr/>
          <a:lstStyle/>
          <a:p>
            <a:r>
              <a:rPr lang="en-US" dirty="0"/>
              <a:t>Which Products are free</a:t>
            </a:r>
          </a:p>
        </p:txBody>
      </p:sp>
      <p:sp>
        <p:nvSpPr>
          <p:cNvPr id="3" name="Text Placeholder 2">
            <a:extLst>
              <a:ext uri="{FF2B5EF4-FFF2-40B4-BE49-F238E27FC236}">
                <a16:creationId xmlns:a16="http://schemas.microsoft.com/office/drawing/2014/main" id="{EB9CC25E-EF0B-44C7-B8D9-B55CF6F5D251}"/>
              </a:ext>
            </a:extLst>
          </p:cNvPr>
          <p:cNvSpPr>
            <a:spLocks noGrp="1"/>
          </p:cNvSpPr>
          <p:nvPr>
            <p:ph type="body" sz="quarter" idx="10"/>
          </p:nvPr>
        </p:nvSpPr>
        <p:spPr/>
        <p:txBody>
          <a:bodyPr/>
          <a:lstStyle/>
          <a:p>
            <a:r>
              <a:rPr lang="en-US" dirty="0">
                <a:hlinkClick r:id="rId2"/>
              </a:rPr>
              <a:t>https://azure.microsoft.com/en-us/free/search/?OCID=AID667559_OLA_20911639_221469792_99741230&amp;dclid=CIGUouKY0dsCFQFQwQodNnACiQ</a:t>
            </a:r>
            <a:r>
              <a:rPr lang="en-US" dirty="0"/>
              <a:t> </a:t>
            </a:r>
          </a:p>
        </p:txBody>
      </p:sp>
      <p:pic>
        <p:nvPicPr>
          <p:cNvPr id="4" name="Picture 3">
            <a:extLst>
              <a:ext uri="{FF2B5EF4-FFF2-40B4-BE49-F238E27FC236}">
                <a16:creationId xmlns:a16="http://schemas.microsoft.com/office/drawing/2014/main" id="{3EF2EDEB-ED0B-427D-B2DB-A8C7C8C8DC7C}"/>
              </a:ext>
            </a:extLst>
          </p:cNvPr>
          <p:cNvPicPr>
            <a:picLocks noChangeAspect="1"/>
          </p:cNvPicPr>
          <p:nvPr/>
        </p:nvPicPr>
        <p:blipFill>
          <a:blip r:embed="rId3"/>
          <a:stretch>
            <a:fillRect/>
          </a:stretch>
        </p:blipFill>
        <p:spPr>
          <a:xfrm>
            <a:off x="228298" y="1473099"/>
            <a:ext cx="11735403" cy="3911801"/>
          </a:xfrm>
          <a:prstGeom prst="rect">
            <a:avLst/>
          </a:prstGeom>
        </p:spPr>
      </p:pic>
    </p:spTree>
    <p:extLst>
      <p:ext uri="{BB962C8B-B14F-4D97-AF65-F5344CB8AC3E}">
        <p14:creationId xmlns:p14="http://schemas.microsoft.com/office/powerpoint/2010/main" val="14819179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598027A9-D3AC-4AD1-AB6E-CD2DD14B32F6}"/>
              </a:ext>
            </a:extLst>
          </p:cNvPr>
          <p:cNvSpPr/>
          <p:nvPr/>
        </p:nvSpPr>
        <p:spPr bwMode="auto">
          <a:xfrm>
            <a:off x="145963" y="1087114"/>
            <a:ext cx="3628197" cy="5278438"/>
          </a:xfrm>
          <a:prstGeom prst="ellipse">
            <a:avLst/>
          </a:prstGeom>
          <a:noFill/>
          <a:ln w="25400" cap="flat" cmpd="sng" algn="ctr">
            <a:solidFill>
              <a:schemeClr val="tx2">
                <a:lumMod val="60000"/>
                <a:lumOff val="40000"/>
              </a:schemeClr>
            </a:solid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10" name="TextBox 9">
            <a:extLst>
              <a:ext uri="{FF2B5EF4-FFF2-40B4-BE49-F238E27FC236}">
                <a16:creationId xmlns:a16="http://schemas.microsoft.com/office/drawing/2014/main" id="{E700477C-4778-4DD9-98C4-8D6B5BC167D0}"/>
              </a:ext>
            </a:extLst>
          </p:cNvPr>
          <p:cNvSpPr txBox="1"/>
          <p:nvPr/>
        </p:nvSpPr>
        <p:spPr>
          <a:xfrm>
            <a:off x="1334874" y="1378812"/>
            <a:ext cx="1480770" cy="369332"/>
          </a:xfrm>
          <a:prstGeom prst="rect">
            <a:avLst/>
          </a:prstGeom>
          <a:noFill/>
        </p:spPr>
        <p:txBody>
          <a:bodyPr wrap="square" rtlCol="0">
            <a:spAutoFit/>
          </a:bodyPr>
          <a:lstStyle/>
          <a:p>
            <a:r>
              <a:rPr lang="en-US" dirty="0"/>
              <a:t>Account</a:t>
            </a:r>
          </a:p>
        </p:txBody>
      </p:sp>
      <p:sp>
        <p:nvSpPr>
          <p:cNvPr id="6" name="Title 5">
            <a:extLst>
              <a:ext uri="{FF2B5EF4-FFF2-40B4-BE49-F238E27FC236}">
                <a16:creationId xmlns:a16="http://schemas.microsoft.com/office/drawing/2014/main" id="{608A5DE5-5CA5-4953-B8DA-160C372381C1}"/>
              </a:ext>
            </a:extLst>
          </p:cNvPr>
          <p:cNvSpPr>
            <a:spLocks noGrp="1"/>
          </p:cNvSpPr>
          <p:nvPr>
            <p:ph type="title"/>
          </p:nvPr>
        </p:nvSpPr>
        <p:spPr/>
        <p:txBody>
          <a:bodyPr/>
          <a:lstStyle/>
          <a:p>
            <a:r>
              <a:rPr lang="en-US" dirty="0"/>
              <a:t>Hierarchy</a:t>
            </a:r>
          </a:p>
        </p:txBody>
      </p:sp>
      <p:sp>
        <p:nvSpPr>
          <p:cNvPr id="7" name="Text Placeholder 6">
            <a:extLst>
              <a:ext uri="{FF2B5EF4-FFF2-40B4-BE49-F238E27FC236}">
                <a16:creationId xmlns:a16="http://schemas.microsoft.com/office/drawing/2014/main" id="{DEA44EA3-1C2F-4387-A5A8-1242361FC2AC}"/>
              </a:ext>
            </a:extLst>
          </p:cNvPr>
          <p:cNvSpPr>
            <a:spLocks noGrp="1"/>
          </p:cNvSpPr>
          <p:nvPr>
            <p:ph type="body" sz="quarter" idx="10"/>
          </p:nvPr>
        </p:nvSpPr>
        <p:spPr/>
        <p:txBody>
          <a:bodyPr/>
          <a:lstStyle/>
          <a:p>
            <a:endParaRPr lang="en-US"/>
          </a:p>
        </p:txBody>
      </p:sp>
      <p:sp>
        <p:nvSpPr>
          <p:cNvPr id="5" name="Oval 4">
            <a:extLst>
              <a:ext uri="{FF2B5EF4-FFF2-40B4-BE49-F238E27FC236}">
                <a16:creationId xmlns:a16="http://schemas.microsoft.com/office/drawing/2014/main" id="{0F3BA980-A0D9-4F35-94B9-5C2E8C0D27B1}"/>
              </a:ext>
            </a:extLst>
          </p:cNvPr>
          <p:cNvSpPr/>
          <p:nvPr/>
        </p:nvSpPr>
        <p:spPr bwMode="auto">
          <a:xfrm>
            <a:off x="348252" y="1748143"/>
            <a:ext cx="3223623" cy="1680857"/>
          </a:xfrm>
          <a:prstGeom prst="ellipse">
            <a:avLst/>
          </a:prstGeom>
          <a:noFill/>
          <a:ln w="25400" cap="flat" cmpd="sng" algn="ctr">
            <a:solidFill>
              <a:srgbClr val="C00000"/>
            </a:solid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8" name="TextBox 7">
            <a:extLst>
              <a:ext uri="{FF2B5EF4-FFF2-40B4-BE49-F238E27FC236}">
                <a16:creationId xmlns:a16="http://schemas.microsoft.com/office/drawing/2014/main" id="{306CB467-FBBA-400D-85B6-EAE442D6FA0A}"/>
              </a:ext>
            </a:extLst>
          </p:cNvPr>
          <p:cNvSpPr txBox="1"/>
          <p:nvPr/>
        </p:nvSpPr>
        <p:spPr>
          <a:xfrm>
            <a:off x="1031228" y="1850089"/>
            <a:ext cx="2088062" cy="369332"/>
          </a:xfrm>
          <a:prstGeom prst="rect">
            <a:avLst/>
          </a:prstGeom>
          <a:noFill/>
        </p:spPr>
        <p:txBody>
          <a:bodyPr wrap="square" rtlCol="0">
            <a:spAutoFit/>
          </a:bodyPr>
          <a:lstStyle/>
          <a:p>
            <a:r>
              <a:rPr lang="en-US" dirty="0"/>
              <a:t>Subscription 1</a:t>
            </a:r>
          </a:p>
        </p:txBody>
      </p:sp>
      <p:sp>
        <p:nvSpPr>
          <p:cNvPr id="11" name="Oval 10">
            <a:extLst>
              <a:ext uri="{FF2B5EF4-FFF2-40B4-BE49-F238E27FC236}">
                <a16:creationId xmlns:a16="http://schemas.microsoft.com/office/drawing/2014/main" id="{12357E71-281F-4CDF-8F75-A46D59632C3C}"/>
              </a:ext>
            </a:extLst>
          </p:cNvPr>
          <p:cNvSpPr/>
          <p:nvPr/>
        </p:nvSpPr>
        <p:spPr bwMode="auto">
          <a:xfrm>
            <a:off x="348251" y="3567236"/>
            <a:ext cx="3223623" cy="2338477"/>
          </a:xfrm>
          <a:prstGeom prst="ellipse">
            <a:avLst/>
          </a:prstGeom>
          <a:noFill/>
          <a:ln w="25400" cap="flat" cmpd="sng" algn="ctr">
            <a:solidFill>
              <a:srgbClr val="C00000"/>
            </a:solid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12" name="TextBox 11">
            <a:extLst>
              <a:ext uri="{FF2B5EF4-FFF2-40B4-BE49-F238E27FC236}">
                <a16:creationId xmlns:a16="http://schemas.microsoft.com/office/drawing/2014/main" id="{D093400F-0D9A-41A0-9D4A-9793FA9796F2}"/>
              </a:ext>
            </a:extLst>
          </p:cNvPr>
          <p:cNvSpPr txBox="1"/>
          <p:nvPr/>
        </p:nvSpPr>
        <p:spPr>
          <a:xfrm>
            <a:off x="837661" y="3688573"/>
            <a:ext cx="2312048" cy="553998"/>
          </a:xfrm>
          <a:prstGeom prst="rect">
            <a:avLst/>
          </a:prstGeom>
          <a:noFill/>
        </p:spPr>
        <p:txBody>
          <a:bodyPr wrap="square" rtlCol="0">
            <a:spAutoFit/>
          </a:bodyPr>
          <a:lstStyle/>
          <a:p>
            <a:pPr algn="ctr"/>
            <a:r>
              <a:rPr lang="en-US" dirty="0"/>
              <a:t>Subscription “n”</a:t>
            </a:r>
          </a:p>
          <a:p>
            <a:pPr algn="ctr"/>
            <a:r>
              <a:rPr lang="en-US" sz="1200" dirty="0"/>
              <a:t>(</a:t>
            </a:r>
            <a:r>
              <a:rPr lang="en-US" sz="1200" dirty="0" err="1"/>
              <a:t>Tenent</a:t>
            </a:r>
            <a:r>
              <a:rPr lang="en-US" sz="1200" dirty="0"/>
              <a:t> x)</a:t>
            </a:r>
          </a:p>
        </p:txBody>
      </p:sp>
      <p:grpSp>
        <p:nvGrpSpPr>
          <p:cNvPr id="16" name="Group 15">
            <a:extLst>
              <a:ext uri="{FF2B5EF4-FFF2-40B4-BE49-F238E27FC236}">
                <a16:creationId xmlns:a16="http://schemas.microsoft.com/office/drawing/2014/main" id="{281DF01D-6AF7-4874-957E-19148D3461AC}"/>
              </a:ext>
            </a:extLst>
          </p:cNvPr>
          <p:cNvGrpSpPr/>
          <p:nvPr/>
        </p:nvGrpSpPr>
        <p:grpSpPr>
          <a:xfrm>
            <a:off x="4790484" y="1605240"/>
            <a:ext cx="2037522" cy="685593"/>
            <a:chOff x="5162550" y="1720299"/>
            <a:chExt cx="2037522" cy="1022902"/>
          </a:xfrm>
        </p:grpSpPr>
        <p:sp>
          <p:nvSpPr>
            <p:cNvPr id="13" name="Oval 12">
              <a:extLst>
                <a:ext uri="{FF2B5EF4-FFF2-40B4-BE49-F238E27FC236}">
                  <a16:creationId xmlns:a16="http://schemas.microsoft.com/office/drawing/2014/main" id="{C637A9C3-B97B-4A2F-A584-EB7268F97DF3}"/>
                </a:ext>
              </a:extLst>
            </p:cNvPr>
            <p:cNvSpPr/>
            <p:nvPr/>
          </p:nvSpPr>
          <p:spPr bwMode="auto">
            <a:xfrm>
              <a:off x="5162550" y="1720299"/>
              <a:ext cx="2037522" cy="1022902"/>
            </a:xfrm>
            <a:prstGeom prst="ellipse">
              <a:avLst/>
            </a:prstGeom>
            <a:noFill/>
            <a:ln w="25400" cap="flat" cmpd="sng" algn="ctr">
              <a:solidFill>
                <a:srgbClr val="00B050"/>
              </a:solid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14" name="TextBox 13">
              <a:extLst>
                <a:ext uri="{FF2B5EF4-FFF2-40B4-BE49-F238E27FC236}">
                  <a16:creationId xmlns:a16="http://schemas.microsoft.com/office/drawing/2014/main" id="{81C593D7-E907-442F-AE43-24E558A441AC}"/>
                </a:ext>
              </a:extLst>
            </p:cNvPr>
            <p:cNvSpPr txBox="1"/>
            <p:nvPr/>
          </p:nvSpPr>
          <p:spPr>
            <a:xfrm>
              <a:off x="5454614" y="1914394"/>
              <a:ext cx="1485740" cy="378633"/>
            </a:xfrm>
            <a:prstGeom prst="rect">
              <a:avLst/>
            </a:prstGeom>
            <a:noFill/>
          </p:spPr>
          <p:txBody>
            <a:bodyPr wrap="square" rtlCol="0">
              <a:spAutoFit/>
            </a:bodyPr>
            <a:lstStyle/>
            <a:p>
              <a:r>
                <a:rPr lang="en-US" dirty="0"/>
                <a:t>AD</a:t>
              </a:r>
            </a:p>
          </p:txBody>
        </p:sp>
      </p:grpSp>
      <p:grpSp>
        <p:nvGrpSpPr>
          <p:cNvPr id="17" name="Group 16">
            <a:extLst>
              <a:ext uri="{FF2B5EF4-FFF2-40B4-BE49-F238E27FC236}">
                <a16:creationId xmlns:a16="http://schemas.microsoft.com/office/drawing/2014/main" id="{93367A22-E1F3-4BD1-937C-2D1231E642E1}"/>
              </a:ext>
            </a:extLst>
          </p:cNvPr>
          <p:cNvGrpSpPr/>
          <p:nvPr/>
        </p:nvGrpSpPr>
        <p:grpSpPr>
          <a:xfrm>
            <a:off x="548877" y="2158143"/>
            <a:ext cx="1526382" cy="1022902"/>
            <a:chOff x="5162550" y="1720299"/>
            <a:chExt cx="2037522" cy="1022902"/>
          </a:xfrm>
        </p:grpSpPr>
        <p:sp>
          <p:nvSpPr>
            <p:cNvPr id="18" name="Oval 17">
              <a:extLst>
                <a:ext uri="{FF2B5EF4-FFF2-40B4-BE49-F238E27FC236}">
                  <a16:creationId xmlns:a16="http://schemas.microsoft.com/office/drawing/2014/main" id="{DB285B40-F174-436E-8055-8F11F4C4BB59}"/>
                </a:ext>
              </a:extLst>
            </p:cNvPr>
            <p:cNvSpPr/>
            <p:nvPr/>
          </p:nvSpPr>
          <p:spPr bwMode="auto">
            <a:xfrm>
              <a:off x="5162550" y="1720299"/>
              <a:ext cx="2037522" cy="1022902"/>
            </a:xfrm>
            <a:prstGeom prst="ellipse">
              <a:avLst/>
            </a:prstGeom>
            <a:noFill/>
            <a:ln w="25400" cap="flat" cmpd="sng" algn="ctr">
              <a:solidFill>
                <a:srgbClr val="00B050"/>
              </a:solid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1" i="0" u="none" strike="noStrike" cap="none" normalizeH="0" baseline="0">
                <a:ln>
                  <a:noFill/>
                </a:ln>
                <a:solidFill>
                  <a:schemeClr val="tx1"/>
                </a:solidFill>
                <a:effectLst/>
                <a:latin typeface="Verdana" pitchFamily="34" charset="0"/>
              </a:endParaRPr>
            </a:p>
          </p:txBody>
        </p:sp>
        <p:sp>
          <p:nvSpPr>
            <p:cNvPr id="19" name="TextBox 18">
              <a:extLst>
                <a:ext uri="{FF2B5EF4-FFF2-40B4-BE49-F238E27FC236}">
                  <a16:creationId xmlns:a16="http://schemas.microsoft.com/office/drawing/2014/main" id="{1E3FB78F-5E19-4839-BBDC-A12581221BA9}"/>
                </a:ext>
              </a:extLst>
            </p:cNvPr>
            <p:cNvSpPr txBox="1"/>
            <p:nvPr/>
          </p:nvSpPr>
          <p:spPr>
            <a:xfrm>
              <a:off x="5454614" y="1914395"/>
              <a:ext cx="1745458" cy="461665"/>
            </a:xfrm>
            <a:prstGeom prst="rect">
              <a:avLst/>
            </a:prstGeom>
            <a:noFill/>
          </p:spPr>
          <p:txBody>
            <a:bodyPr wrap="square" rtlCol="0">
              <a:spAutoFit/>
            </a:bodyPr>
            <a:lstStyle/>
            <a:p>
              <a:r>
                <a:rPr lang="en-US" sz="1200" dirty="0"/>
                <a:t>Resource Group RG1</a:t>
              </a:r>
            </a:p>
          </p:txBody>
        </p:sp>
      </p:grpSp>
      <p:grpSp>
        <p:nvGrpSpPr>
          <p:cNvPr id="20" name="Group 19">
            <a:extLst>
              <a:ext uri="{FF2B5EF4-FFF2-40B4-BE49-F238E27FC236}">
                <a16:creationId xmlns:a16="http://schemas.microsoft.com/office/drawing/2014/main" id="{F4419C9D-C13E-4824-9B65-852706A3A88D}"/>
              </a:ext>
            </a:extLst>
          </p:cNvPr>
          <p:cNvGrpSpPr/>
          <p:nvPr/>
        </p:nvGrpSpPr>
        <p:grpSpPr>
          <a:xfrm>
            <a:off x="2117627" y="2290833"/>
            <a:ext cx="1307587" cy="461665"/>
            <a:chOff x="5162550" y="1720299"/>
            <a:chExt cx="2037522" cy="1022902"/>
          </a:xfrm>
        </p:grpSpPr>
        <p:sp>
          <p:nvSpPr>
            <p:cNvPr id="21" name="Oval 20">
              <a:extLst>
                <a:ext uri="{FF2B5EF4-FFF2-40B4-BE49-F238E27FC236}">
                  <a16:creationId xmlns:a16="http://schemas.microsoft.com/office/drawing/2014/main" id="{CC2588F0-FA35-4BEC-BDF3-556A85E5D8E0}"/>
                </a:ext>
              </a:extLst>
            </p:cNvPr>
            <p:cNvSpPr/>
            <p:nvPr/>
          </p:nvSpPr>
          <p:spPr bwMode="auto">
            <a:xfrm>
              <a:off x="5162550" y="1720299"/>
              <a:ext cx="2037522" cy="1022902"/>
            </a:xfrm>
            <a:prstGeom prst="ellipse">
              <a:avLst/>
            </a:prstGeom>
            <a:noFill/>
            <a:ln w="25400" cap="flat" cmpd="sng" algn="ctr">
              <a:solidFill>
                <a:srgbClr val="00B050"/>
              </a:solid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1" i="0" u="none" strike="noStrike" cap="none" normalizeH="0" baseline="0">
                <a:ln>
                  <a:noFill/>
                </a:ln>
                <a:solidFill>
                  <a:schemeClr val="tx1"/>
                </a:solidFill>
                <a:effectLst/>
                <a:latin typeface="Verdana" pitchFamily="34" charset="0"/>
              </a:endParaRPr>
            </a:p>
          </p:txBody>
        </p:sp>
        <p:sp>
          <p:nvSpPr>
            <p:cNvPr id="22" name="TextBox 21">
              <a:extLst>
                <a:ext uri="{FF2B5EF4-FFF2-40B4-BE49-F238E27FC236}">
                  <a16:creationId xmlns:a16="http://schemas.microsoft.com/office/drawing/2014/main" id="{07029732-0B42-4448-855C-AD973A2D3B74}"/>
                </a:ext>
              </a:extLst>
            </p:cNvPr>
            <p:cNvSpPr txBox="1"/>
            <p:nvPr/>
          </p:nvSpPr>
          <p:spPr>
            <a:xfrm>
              <a:off x="5454614" y="1914395"/>
              <a:ext cx="1745458" cy="276999"/>
            </a:xfrm>
            <a:prstGeom prst="rect">
              <a:avLst/>
            </a:prstGeom>
            <a:noFill/>
          </p:spPr>
          <p:txBody>
            <a:bodyPr wrap="square" rtlCol="0">
              <a:spAutoFit/>
            </a:bodyPr>
            <a:lstStyle/>
            <a:p>
              <a:r>
                <a:rPr lang="en-US" sz="1200" dirty="0"/>
                <a:t>RG2</a:t>
              </a:r>
            </a:p>
          </p:txBody>
        </p:sp>
      </p:grpSp>
      <p:grpSp>
        <p:nvGrpSpPr>
          <p:cNvPr id="23" name="Group 22">
            <a:extLst>
              <a:ext uri="{FF2B5EF4-FFF2-40B4-BE49-F238E27FC236}">
                <a16:creationId xmlns:a16="http://schemas.microsoft.com/office/drawing/2014/main" id="{B871495F-A880-4D87-B566-CD51AFFEA437}"/>
              </a:ext>
            </a:extLst>
          </p:cNvPr>
          <p:cNvGrpSpPr/>
          <p:nvPr/>
        </p:nvGrpSpPr>
        <p:grpSpPr>
          <a:xfrm>
            <a:off x="2075259" y="2778077"/>
            <a:ext cx="1044030" cy="549266"/>
            <a:chOff x="5162550" y="1720299"/>
            <a:chExt cx="2037522" cy="1216998"/>
          </a:xfrm>
        </p:grpSpPr>
        <p:sp>
          <p:nvSpPr>
            <p:cNvPr id="24" name="Oval 23">
              <a:extLst>
                <a:ext uri="{FF2B5EF4-FFF2-40B4-BE49-F238E27FC236}">
                  <a16:creationId xmlns:a16="http://schemas.microsoft.com/office/drawing/2014/main" id="{E391BA94-BEA6-4881-8CAC-69C223CF6916}"/>
                </a:ext>
              </a:extLst>
            </p:cNvPr>
            <p:cNvSpPr/>
            <p:nvPr/>
          </p:nvSpPr>
          <p:spPr bwMode="auto">
            <a:xfrm>
              <a:off x="5162550" y="1720299"/>
              <a:ext cx="2037522" cy="1022902"/>
            </a:xfrm>
            <a:prstGeom prst="ellipse">
              <a:avLst/>
            </a:prstGeom>
            <a:noFill/>
            <a:ln w="25400" cap="flat" cmpd="sng" algn="ctr">
              <a:solidFill>
                <a:srgbClr val="00B050"/>
              </a:solid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1" i="0" u="none" strike="noStrike" cap="none" normalizeH="0" baseline="0">
                <a:ln>
                  <a:noFill/>
                </a:ln>
                <a:solidFill>
                  <a:schemeClr val="tx1"/>
                </a:solidFill>
                <a:effectLst/>
                <a:latin typeface="Verdana" pitchFamily="34" charset="0"/>
              </a:endParaRPr>
            </a:p>
          </p:txBody>
        </p:sp>
        <p:sp>
          <p:nvSpPr>
            <p:cNvPr id="25" name="TextBox 24">
              <a:extLst>
                <a:ext uri="{FF2B5EF4-FFF2-40B4-BE49-F238E27FC236}">
                  <a16:creationId xmlns:a16="http://schemas.microsoft.com/office/drawing/2014/main" id="{FEB6FC29-5EDD-41AF-B120-4C53E972E157}"/>
                </a:ext>
              </a:extLst>
            </p:cNvPr>
            <p:cNvSpPr txBox="1"/>
            <p:nvPr/>
          </p:nvSpPr>
          <p:spPr>
            <a:xfrm>
              <a:off x="5454614" y="1914395"/>
              <a:ext cx="1745458" cy="1022902"/>
            </a:xfrm>
            <a:prstGeom prst="rect">
              <a:avLst/>
            </a:prstGeom>
            <a:noFill/>
          </p:spPr>
          <p:txBody>
            <a:bodyPr wrap="square" rtlCol="0">
              <a:spAutoFit/>
            </a:bodyPr>
            <a:lstStyle/>
            <a:p>
              <a:r>
                <a:rPr lang="en-US" sz="1200" dirty="0"/>
                <a:t>RG3..n</a:t>
              </a:r>
            </a:p>
          </p:txBody>
        </p:sp>
      </p:grpSp>
      <p:grpSp>
        <p:nvGrpSpPr>
          <p:cNvPr id="28" name="Group 27">
            <a:extLst>
              <a:ext uri="{FF2B5EF4-FFF2-40B4-BE49-F238E27FC236}">
                <a16:creationId xmlns:a16="http://schemas.microsoft.com/office/drawing/2014/main" id="{846F77A6-FBE6-4DD1-962B-4CF9A8974055}"/>
              </a:ext>
            </a:extLst>
          </p:cNvPr>
          <p:cNvGrpSpPr/>
          <p:nvPr/>
        </p:nvGrpSpPr>
        <p:grpSpPr>
          <a:xfrm>
            <a:off x="596549" y="4256951"/>
            <a:ext cx="2635753" cy="1334904"/>
            <a:chOff x="5162550" y="1720299"/>
            <a:chExt cx="2037522" cy="1022902"/>
          </a:xfrm>
        </p:grpSpPr>
        <p:sp>
          <p:nvSpPr>
            <p:cNvPr id="29" name="Oval 28">
              <a:extLst>
                <a:ext uri="{FF2B5EF4-FFF2-40B4-BE49-F238E27FC236}">
                  <a16:creationId xmlns:a16="http://schemas.microsoft.com/office/drawing/2014/main" id="{F50B00EC-ACA3-44FC-BCF9-DE4F51DBE7D0}"/>
                </a:ext>
              </a:extLst>
            </p:cNvPr>
            <p:cNvSpPr/>
            <p:nvPr/>
          </p:nvSpPr>
          <p:spPr bwMode="auto">
            <a:xfrm>
              <a:off x="5162550" y="1720299"/>
              <a:ext cx="2037522" cy="1022902"/>
            </a:xfrm>
            <a:prstGeom prst="ellipse">
              <a:avLst/>
            </a:prstGeom>
            <a:noFill/>
            <a:ln w="25400" cap="flat" cmpd="sng" algn="ctr">
              <a:solidFill>
                <a:srgbClr val="00B050"/>
              </a:solid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200" b="1" i="0" u="none" strike="noStrike" cap="none" normalizeH="0" baseline="0">
                <a:ln>
                  <a:noFill/>
                </a:ln>
                <a:solidFill>
                  <a:schemeClr val="tx1"/>
                </a:solidFill>
                <a:effectLst/>
                <a:latin typeface="Verdana" pitchFamily="34" charset="0"/>
              </a:endParaRPr>
            </a:p>
          </p:txBody>
        </p:sp>
        <p:sp>
          <p:nvSpPr>
            <p:cNvPr id="30" name="TextBox 29">
              <a:extLst>
                <a:ext uri="{FF2B5EF4-FFF2-40B4-BE49-F238E27FC236}">
                  <a16:creationId xmlns:a16="http://schemas.microsoft.com/office/drawing/2014/main" id="{0EDFE91F-539F-4EFB-B450-519D8D7FB9ED}"/>
                </a:ext>
              </a:extLst>
            </p:cNvPr>
            <p:cNvSpPr txBox="1"/>
            <p:nvPr/>
          </p:nvSpPr>
          <p:spPr>
            <a:xfrm>
              <a:off x="5454614" y="1914395"/>
              <a:ext cx="1745458" cy="276999"/>
            </a:xfrm>
            <a:prstGeom prst="rect">
              <a:avLst/>
            </a:prstGeom>
            <a:noFill/>
          </p:spPr>
          <p:txBody>
            <a:bodyPr wrap="square" rtlCol="0">
              <a:spAutoFit/>
            </a:bodyPr>
            <a:lstStyle/>
            <a:p>
              <a:r>
                <a:rPr lang="en-US" sz="1200" dirty="0" err="1"/>
                <a:t>RGx</a:t>
              </a:r>
              <a:endParaRPr lang="en-US" sz="1200" dirty="0"/>
            </a:p>
          </p:txBody>
        </p:sp>
      </p:grpSp>
      <p:sp>
        <p:nvSpPr>
          <p:cNvPr id="31" name="TextBox 30">
            <a:extLst>
              <a:ext uri="{FF2B5EF4-FFF2-40B4-BE49-F238E27FC236}">
                <a16:creationId xmlns:a16="http://schemas.microsoft.com/office/drawing/2014/main" id="{F517336E-0B6D-41AA-AC22-6BF8D60D2455}"/>
              </a:ext>
            </a:extLst>
          </p:cNvPr>
          <p:cNvSpPr txBox="1"/>
          <p:nvPr/>
        </p:nvSpPr>
        <p:spPr>
          <a:xfrm>
            <a:off x="1501194" y="4547250"/>
            <a:ext cx="1314450" cy="276999"/>
          </a:xfrm>
          <a:prstGeom prst="rect">
            <a:avLst/>
          </a:prstGeom>
          <a:noFill/>
        </p:spPr>
        <p:txBody>
          <a:bodyPr wrap="square" rtlCol="0">
            <a:spAutoFit/>
          </a:bodyPr>
          <a:lstStyle/>
          <a:p>
            <a:r>
              <a:rPr lang="en-US" sz="1200" i="1" u="sng" dirty="0"/>
              <a:t>Resources…</a:t>
            </a:r>
          </a:p>
        </p:txBody>
      </p:sp>
      <p:sp>
        <p:nvSpPr>
          <p:cNvPr id="32" name="TextBox 31">
            <a:extLst>
              <a:ext uri="{FF2B5EF4-FFF2-40B4-BE49-F238E27FC236}">
                <a16:creationId xmlns:a16="http://schemas.microsoft.com/office/drawing/2014/main" id="{C64C16F6-4EC5-48A2-BDA9-D84DAE93AAB4}"/>
              </a:ext>
            </a:extLst>
          </p:cNvPr>
          <p:cNvSpPr txBox="1"/>
          <p:nvPr/>
        </p:nvSpPr>
        <p:spPr>
          <a:xfrm>
            <a:off x="939898" y="5030189"/>
            <a:ext cx="561296" cy="276999"/>
          </a:xfrm>
          <a:prstGeom prst="rect">
            <a:avLst/>
          </a:prstGeom>
          <a:noFill/>
        </p:spPr>
        <p:txBody>
          <a:bodyPr wrap="square" rtlCol="0">
            <a:spAutoFit/>
          </a:bodyPr>
          <a:lstStyle/>
          <a:p>
            <a:r>
              <a:rPr lang="en-US" sz="1200" b="0" u="sng" dirty="0" err="1"/>
              <a:t>Vm</a:t>
            </a:r>
            <a:r>
              <a:rPr lang="en-US" sz="1200" b="0" dirty="0"/>
              <a:t>…</a:t>
            </a:r>
          </a:p>
        </p:txBody>
      </p:sp>
      <p:sp>
        <p:nvSpPr>
          <p:cNvPr id="33" name="TextBox 32">
            <a:extLst>
              <a:ext uri="{FF2B5EF4-FFF2-40B4-BE49-F238E27FC236}">
                <a16:creationId xmlns:a16="http://schemas.microsoft.com/office/drawing/2014/main" id="{DCF60B2A-9675-4EBA-A7FC-2C29D1C92AB3}"/>
              </a:ext>
            </a:extLst>
          </p:cNvPr>
          <p:cNvSpPr txBox="1"/>
          <p:nvPr/>
        </p:nvSpPr>
        <p:spPr>
          <a:xfrm>
            <a:off x="1603277" y="4853009"/>
            <a:ext cx="1314450" cy="276999"/>
          </a:xfrm>
          <a:prstGeom prst="rect">
            <a:avLst/>
          </a:prstGeom>
          <a:noFill/>
        </p:spPr>
        <p:txBody>
          <a:bodyPr wrap="square" rtlCol="0">
            <a:spAutoFit/>
          </a:bodyPr>
          <a:lstStyle/>
          <a:p>
            <a:r>
              <a:rPr lang="en-US" sz="1200" b="0" u="sng" dirty="0"/>
              <a:t>WebApp</a:t>
            </a:r>
          </a:p>
        </p:txBody>
      </p:sp>
      <p:sp>
        <p:nvSpPr>
          <p:cNvPr id="34" name="TextBox 33">
            <a:extLst>
              <a:ext uri="{FF2B5EF4-FFF2-40B4-BE49-F238E27FC236}">
                <a16:creationId xmlns:a16="http://schemas.microsoft.com/office/drawing/2014/main" id="{2A21EBA5-B87D-4A54-9CB2-D06B2F87B165}"/>
              </a:ext>
            </a:extLst>
          </p:cNvPr>
          <p:cNvSpPr txBox="1"/>
          <p:nvPr/>
        </p:nvSpPr>
        <p:spPr>
          <a:xfrm>
            <a:off x="2028778" y="5257858"/>
            <a:ext cx="681933" cy="276999"/>
          </a:xfrm>
          <a:prstGeom prst="rect">
            <a:avLst/>
          </a:prstGeom>
          <a:noFill/>
        </p:spPr>
        <p:txBody>
          <a:bodyPr wrap="square" rtlCol="0">
            <a:spAutoFit/>
          </a:bodyPr>
          <a:lstStyle/>
          <a:p>
            <a:r>
              <a:rPr lang="en-US" sz="1200" b="0" u="sng" dirty="0"/>
              <a:t>Etc..</a:t>
            </a:r>
          </a:p>
        </p:txBody>
      </p:sp>
      <p:sp>
        <p:nvSpPr>
          <p:cNvPr id="35" name="TextBox 34">
            <a:extLst>
              <a:ext uri="{FF2B5EF4-FFF2-40B4-BE49-F238E27FC236}">
                <a16:creationId xmlns:a16="http://schemas.microsoft.com/office/drawing/2014/main" id="{4F56CC8E-3A8B-470A-99BC-DDD42A57DDF0}"/>
              </a:ext>
            </a:extLst>
          </p:cNvPr>
          <p:cNvSpPr txBox="1"/>
          <p:nvPr/>
        </p:nvSpPr>
        <p:spPr>
          <a:xfrm>
            <a:off x="1248755" y="5249331"/>
            <a:ext cx="708801" cy="276999"/>
          </a:xfrm>
          <a:prstGeom prst="rect">
            <a:avLst/>
          </a:prstGeom>
          <a:noFill/>
        </p:spPr>
        <p:txBody>
          <a:bodyPr wrap="square" rtlCol="0">
            <a:spAutoFit/>
          </a:bodyPr>
          <a:lstStyle/>
          <a:p>
            <a:r>
              <a:rPr lang="en-US" sz="1200" b="0" u="sng" dirty="0" err="1"/>
              <a:t>vNet</a:t>
            </a:r>
            <a:r>
              <a:rPr lang="en-US" sz="1200" b="0" dirty="0"/>
              <a:t>…</a:t>
            </a:r>
          </a:p>
        </p:txBody>
      </p:sp>
      <p:pic>
        <p:nvPicPr>
          <p:cNvPr id="37" name="Picture 36">
            <a:extLst>
              <a:ext uri="{FF2B5EF4-FFF2-40B4-BE49-F238E27FC236}">
                <a16:creationId xmlns:a16="http://schemas.microsoft.com/office/drawing/2014/main" id="{99DB3703-EF3E-45B2-A8EF-19E8630864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9134" y="1264795"/>
            <a:ext cx="4651590" cy="4672542"/>
          </a:xfrm>
          <a:prstGeom prst="rect">
            <a:avLst/>
          </a:prstGeom>
        </p:spPr>
      </p:pic>
      <p:grpSp>
        <p:nvGrpSpPr>
          <p:cNvPr id="38" name="Group 37">
            <a:extLst>
              <a:ext uri="{FF2B5EF4-FFF2-40B4-BE49-F238E27FC236}">
                <a16:creationId xmlns:a16="http://schemas.microsoft.com/office/drawing/2014/main" id="{33E1DB24-4A3F-469E-8921-3682C50DFF1E}"/>
              </a:ext>
            </a:extLst>
          </p:cNvPr>
          <p:cNvGrpSpPr/>
          <p:nvPr/>
        </p:nvGrpSpPr>
        <p:grpSpPr>
          <a:xfrm>
            <a:off x="4645670" y="1264795"/>
            <a:ext cx="2344517" cy="1916250"/>
            <a:chOff x="5162550" y="1720299"/>
            <a:chExt cx="2072424" cy="1022902"/>
          </a:xfrm>
        </p:grpSpPr>
        <p:sp>
          <p:nvSpPr>
            <p:cNvPr id="39" name="Oval 38">
              <a:extLst>
                <a:ext uri="{FF2B5EF4-FFF2-40B4-BE49-F238E27FC236}">
                  <a16:creationId xmlns:a16="http://schemas.microsoft.com/office/drawing/2014/main" id="{C23DAE07-B937-4408-B0F4-8D912673FC1F}"/>
                </a:ext>
              </a:extLst>
            </p:cNvPr>
            <p:cNvSpPr/>
            <p:nvPr/>
          </p:nvSpPr>
          <p:spPr bwMode="auto">
            <a:xfrm>
              <a:off x="5162550" y="1720299"/>
              <a:ext cx="2037522" cy="1022902"/>
            </a:xfrm>
            <a:prstGeom prst="ellipse">
              <a:avLst/>
            </a:prstGeom>
            <a:noFill/>
            <a:ln w="25400" cap="flat" cmpd="sng" algn="ctr">
              <a:solidFill>
                <a:srgbClr val="00B050"/>
              </a:solid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40" name="TextBox 39">
              <a:extLst>
                <a:ext uri="{FF2B5EF4-FFF2-40B4-BE49-F238E27FC236}">
                  <a16:creationId xmlns:a16="http://schemas.microsoft.com/office/drawing/2014/main" id="{EF7291BC-8845-437D-A18B-1E7D97D3364A}"/>
                </a:ext>
              </a:extLst>
            </p:cNvPr>
            <p:cNvSpPr txBox="1"/>
            <p:nvPr/>
          </p:nvSpPr>
          <p:spPr>
            <a:xfrm>
              <a:off x="5749234" y="2350069"/>
              <a:ext cx="1485740" cy="197151"/>
            </a:xfrm>
            <a:prstGeom prst="rect">
              <a:avLst/>
            </a:prstGeom>
            <a:noFill/>
          </p:spPr>
          <p:txBody>
            <a:bodyPr wrap="square" rtlCol="0">
              <a:spAutoFit/>
            </a:bodyPr>
            <a:lstStyle/>
            <a:p>
              <a:r>
                <a:rPr lang="en-US" dirty="0"/>
                <a:t>AAD</a:t>
              </a:r>
            </a:p>
          </p:txBody>
        </p:sp>
      </p:grpSp>
      <p:sp>
        <p:nvSpPr>
          <p:cNvPr id="41" name="TextBox 40">
            <a:extLst>
              <a:ext uri="{FF2B5EF4-FFF2-40B4-BE49-F238E27FC236}">
                <a16:creationId xmlns:a16="http://schemas.microsoft.com/office/drawing/2014/main" id="{ECFE8E02-8768-401C-BBDF-A4A85FE2EBE4}"/>
              </a:ext>
            </a:extLst>
          </p:cNvPr>
          <p:cNvSpPr txBox="1"/>
          <p:nvPr/>
        </p:nvSpPr>
        <p:spPr>
          <a:xfrm>
            <a:off x="5119130" y="5407508"/>
            <a:ext cx="1831573" cy="553998"/>
          </a:xfrm>
          <a:prstGeom prst="rect">
            <a:avLst/>
          </a:prstGeom>
          <a:noFill/>
          <a:ln w="25400">
            <a:solidFill>
              <a:srgbClr val="FF0000"/>
            </a:solidFill>
          </a:ln>
        </p:spPr>
        <p:txBody>
          <a:bodyPr wrap="square" rtlCol="0">
            <a:spAutoFit/>
          </a:bodyPr>
          <a:lstStyle/>
          <a:p>
            <a:r>
              <a:rPr lang="en-US" dirty="0"/>
              <a:t>Policy</a:t>
            </a:r>
          </a:p>
          <a:p>
            <a:r>
              <a:rPr lang="en-US" sz="1200" dirty="0" err="1"/>
              <a:t>Eg.</a:t>
            </a:r>
            <a:r>
              <a:rPr lang="en-US" sz="1200" dirty="0"/>
              <a:t> No Access RG3</a:t>
            </a:r>
          </a:p>
        </p:txBody>
      </p:sp>
      <p:grpSp>
        <p:nvGrpSpPr>
          <p:cNvPr id="42" name="Group 41">
            <a:extLst>
              <a:ext uri="{FF2B5EF4-FFF2-40B4-BE49-F238E27FC236}">
                <a16:creationId xmlns:a16="http://schemas.microsoft.com/office/drawing/2014/main" id="{23BCCC3E-A162-4C0F-B4F2-B86B0ED8C853}"/>
              </a:ext>
            </a:extLst>
          </p:cNvPr>
          <p:cNvGrpSpPr/>
          <p:nvPr/>
        </p:nvGrpSpPr>
        <p:grpSpPr>
          <a:xfrm>
            <a:off x="4426874" y="1087114"/>
            <a:ext cx="2791119" cy="3057169"/>
            <a:chOff x="5162550" y="1720299"/>
            <a:chExt cx="2129968" cy="1022902"/>
          </a:xfrm>
        </p:grpSpPr>
        <p:sp>
          <p:nvSpPr>
            <p:cNvPr id="43" name="Oval 42">
              <a:extLst>
                <a:ext uri="{FF2B5EF4-FFF2-40B4-BE49-F238E27FC236}">
                  <a16:creationId xmlns:a16="http://schemas.microsoft.com/office/drawing/2014/main" id="{CEA0E31A-B01F-4736-AC07-CFEFFE785C89}"/>
                </a:ext>
              </a:extLst>
            </p:cNvPr>
            <p:cNvSpPr/>
            <p:nvPr/>
          </p:nvSpPr>
          <p:spPr bwMode="auto">
            <a:xfrm>
              <a:off x="5162550" y="1720299"/>
              <a:ext cx="2037522" cy="1022902"/>
            </a:xfrm>
            <a:prstGeom prst="ellipse">
              <a:avLst/>
            </a:prstGeom>
            <a:noFill/>
            <a:ln w="25400" cap="flat" cmpd="sng" algn="ctr">
              <a:solidFill>
                <a:srgbClr val="00B050"/>
              </a:solid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44" name="TextBox 43">
              <a:extLst>
                <a:ext uri="{FF2B5EF4-FFF2-40B4-BE49-F238E27FC236}">
                  <a16:creationId xmlns:a16="http://schemas.microsoft.com/office/drawing/2014/main" id="{30386C70-3BD5-4CF8-9BEC-8BFD663EC044}"/>
                </a:ext>
              </a:extLst>
            </p:cNvPr>
            <p:cNvSpPr txBox="1"/>
            <p:nvPr/>
          </p:nvSpPr>
          <p:spPr>
            <a:xfrm>
              <a:off x="5482621" y="2431648"/>
              <a:ext cx="1809897" cy="123575"/>
            </a:xfrm>
            <a:prstGeom prst="rect">
              <a:avLst/>
            </a:prstGeom>
            <a:noFill/>
          </p:spPr>
          <p:txBody>
            <a:bodyPr wrap="square" rtlCol="0">
              <a:spAutoFit/>
            </a:bodyPr>
            <a:lstStyle/>
            <a:p>
              <a:r>
                <a:rPr lang="en-US" dirty="0"/>
                <a:t>Entities/Users</a:t>
              </a:r>
            </a:p>
          </p:txBody>
        </p:sp>
      </p:grpSp>
      <p:sp>
        <p:nvSpPr>
          <p:cNvPr id="45" name="TextBox 44">
            <a:extLst>
              <a:ext uri="{FF2B5EF4-FFF2-40B4-BE49-F238E27FC236}">
                <a16:creationId xmlns:a16="http://schemas.microsoft.com/office/drawing/2014/main" id="{614F1786-8CAC-47BC-B3AD-C87F12DD30AC}"/>
              </a:ext>
            </a:extLst>
          </p:cNvPr>
          <p:cNvSpPr txBox="1"/>
          <p:nvPr/>
        </p:nvSpPr>
        <p:spPr>
          <a:xfrm>
            <a:off x="6267774" y="3521490"/>
            <a:ext cx="893193" cy="369332"/>
          </a:xfrm>
          <a:prstGeom prst="rect">
            <a:avLst/>
          </a:prstGeom>
          <a:noFill/>
        </p:spPr>
        <p:txBody>
          <a:bodyPr wrap="none" rtlCol="0">
            <a:spAutoFit/>
          </a:bodyPr>
          <a:lstStyle/>
          <a:p>
            <a:r>
              <a:rPr lang="en-US" dirty="0"/>
              <a:t>Roles</a:t>
            </a:r>
          </a:p>
        </p:txBody>
      </p:sp>
      <p:sp>
        <p:nvSpPr>
          <p:cNvPr id="46" name="TextBox 45">
            <a:extLst>
              <a:ext uri="{FF2B5EF4-FFF2-40B4-BE49-F238E27FC236}">
                <a16:creationId xmlns:a16="http://schemas.microsoft.com/office/drawing/2014/main" id="{FA2CA259-CD03-46AE-863E-39B313BC3DB7}"/>
              </a:ext>
            </a:extLst>
          </p:cNvPr>
          <p:cNvSpPr txBox="1"/>
          <p:nvPr/>
        </p:nvSpPr>
        <p:spPr>
          <a:xfrm>
            <a:off x="5143493" y="3742714"/>
            <a:ext cx="691215" cy="369332"/>
          </a:xfrm>
          <a:prstGeom prst="rect">
            <a:avLst/>
          </a:prstGeom>
          <a:noFill/>
        </p:spPr>
        <p:txBody>
          <a:bodyPr wrap="none" rtlCol="0">
            <a:spAutoFit/>
          </a:bodyPr>
          <a:lstStyle/>
          <a:p>
            <a:r>
              <a:rPr lang="en-US" dirty="0"/>
              <a:t>B2C</a:t>
            </a:r>
          </a:p>
        </p:txBody>
      </p:sp>
      <p:sp>
        <p:nvSpPr>
          <p:cNvPr id="47" name="TextBox 46">
            <a:extLst>
              <a:ext uri="{FF2B5EF4-FFF2-40B4-BE49-F238E27FC236}">
                <a16:creationId xmlns:a16="http://schemas.microsoft.com/office/drawing/2014/main" id="{E63FFAFE-2B2F-40A6-9340-798161E9B46E}"/>
              </a:ext>
            </a:extLst>
          </p:cNvPr>
          <p:cNvSpPr txBox="1"/>
          <p:nvPr/>
        </p:nvSpPr>
        <p:spPr>
          <a:xfrm>
            <a:off x="5143493" y="3439214"/>
            <a:ext cx="700833" cy="369332"/>
          </a:xfrm>
          <a:prstGeom prst="rect">
            <a:avLst/>
          </a:prstGeom>
          <a:noFill/>
        </p:spPr>
        <p:txBody>
          <a:bodyPr wrap="none" rtlCol="0">
            <a:spAutoFit/>
          </a:bodyPr>
          <a:lstStyle/>
          <a:p>
            <a:r>
              <a:rPr lang="en-US" dirty="0"/>
              <a:t>B2B</a:t>
            </a:r>
          </a:p>
        </p:txBody>
      </p:sp>
      <p:cxnSp>
        <p:nvCxnSpPr>
          <p:cNvPr id="51" name="Straight Arrow Connector 50">
            <a:extLst>
              <a:ext uri="{FF2B5EF4-FFF2-40B4-BE49-F238E27FC236}">
                <a16:creationId xmlns:a16="http://schemas.microsoft.com/office/drawing/2014/main" id="{266E2DCE-9D05-416E-97AF-F99BE286FC77}"/>
              </a:ext>
            </a:extLst>
          </p:cNvPr>
          <p:cNvCxnSpPr>
            <a:cxnSpLocks/>
          </p:cNvCxnSpPr>
          <p:nvPr/>
        </p:nvCxnSpPr>
        <p:spPr bwMode="auto">
          <a:xfrm flipH="1" flipV="1">
            <a:off x="3508423" y="5168688"/>
            <a:ext cx="1610707" cy="291851"/>
          </a:xfrm>
          <a:prstGeom prst="straightConnector1">
            <a:avLst/>
          </a:prstGeom>
          <a:gradFill rotWithShape="1">
            <a:gsLst>
              <a:gs pos="0">
                <a:srgbClr val="E4CD9A"/>
              </a:gs>
              <a:gs pos="100000">
                <a:srgbClr val="EEEFD7"/>
              </a:gs>
            </a:gsLst>
            <a:lin ang="2700000" scaled="1"/>
          </a:gradFill>
          <a:ln w="38100" cap="flat" cmpd="sng" algn="ctr">
            <a:solidFill>
              <a:srgbClr val="FF0000"/>
            </a:solidFill>
            <a:prstDash val="solid"/>
            <a:round/>
            <a:headEnd type="none" w="med" len="med"/>
            <a:tailEnd type="triangle"/>
          </a:ln>
          <a:effectLst>
            <a:outerShdw dist="35921" dir="2700000" algn="ctr" rotWithShape="0">
              <a:srgbClr val="AFAFAF"/>
            </a:outerShdw>
          </a:effectLst>
        </p:spPr>
      </p:cxnSp>
      <p:cxnSp>
        <p:nvCxnSpPr>
          <p:cNvPr id="59" name="Straight Arrow Connector 58">
            <a:extLst>
              <a:ext uri="{FF2B5EF4-FFF2-40B4-BE49-F238E27FC236}">
                <a16:creationId xmlns:a16="http://schemas.microsoft.com/office/drawing/2014/main" id="{F6B4D3B0-31BB-4412-ACCF-5AD28986A18D}"/>
              </a:ext>
            </a:extLst>
          </p:cNvPr>
          <p:cNvCxnSpPr>
            <a:cxnSpLocks/>
            <a:stCxn id="41" idx="1"/>
          </p:cNvCxnSpPr>
          <p:nvPr/>
        </p:nvCxnSpPr>
        <p:spPr bwMode="auto">
          <a:xfrm flipH="1" flipV="1">
            <a:off x="2986832" y="5307069"/>
            <a:ext cx="2132298" cy="377438"/>
          </a:xfrm>
          <a:prstGeom prst="straightConnector1">
            <a:avLst/>
          </a:prstGeom>
          <a:gradFill rotWithShape="1">
            <a:gsLst>
              <a:gs pos="0">
                <a:srgbClr val="E4CD9A"/>
              </a:gs>
              <a:gs pos="100000">
                <a:srgbClr val="EEEFD7"/>
              </a:gs>
            </a:gsLst>
            <a:lin ang="2700000" scaled="1"/>
          </a:gradFill>
          <a:ln w="38100" cap="flat" cmpd="sng" algn="ctr">
            <a:solidFill>
              <a:srgbClr val="FF0000"/>
            </a:solidFill>
            <a:prstDash val="solid"/>
            <a:round/>
            <a:headEnd type="none" w="med" len="med"/>
            <a:tailEnd type="triangle"/>
          </a:ln>
          <a:effectLst>
            <a:outerShdw dist="35921" dir="2700000" algn="ctr" rotWithShape="0">
              <a:srgbClr val="AFAFAF"/>
            </a:outerShdw>
          </a:effectLst>
        </p:spPr>
      </p:cxnSp>
      <p:cxnSp>
        <p:nvCxnSpPr>
          <p:cNvPr id="65" name="Straight Arrow Connector 64">
            <a:extLst>
              <a:ext uri="{FF2B5EF4-FFF2-40B4-BE49-F238E27FC236}">
                <a16:creationId xmlns:a16="http://schemas.microsoft.com/office/drawing/2014/main" id="{78C299AD-768A-40E0-A78D-D18EB919AF40}"/>
              </a:ext>
            </a:extLst>
          </p:cNvPr>
          <p:cNvCxnSpPr>
            <a:cxnSpLocks/>
          </p:cNvCxnSpPr>
          <p:nvPr/>
        </p:nvCxnSpPr>
        <p:spPr bwMode="auto">
          <a:xfrm flipH="1" flipV="1">
            <a:off x="2360369" y="5382423"/>
            <a:ext cx="2756061" cy="578150"/>
          </a:xfrm>
          <a:prstGeom prst="straightConnector1">
            <a:avLst/>
          </a:prstGeom>
          <a:gradFill rotWithShape="1">
            <a:gsLst>
              <a:gs pos="0">
                <a:srgbClr val="E4CD9A"/>
              </a:gs>
              <a:gs pos="100000">
                <a:srgbClr val="EEEFD7"/>
              </a:gs>
            </a:gsLst>
            <a:lin ang="2700000" scaled="1"/>
          </a:gradFill>
          <a:ln w="38100" cap="flat" cmpd="sng" algn="ctr">
            <a:solidFill>
              <a:srgbClr val="FF0000"/>
            </a:solidFill>
            <a:prstDash val="solid"/>
            <a:round/>
            <a:headEnd type="none" w="med" len="med"/>
            <a:tailEnd type="triangle"/>
          </a:ln>
          <a:effectLst>
            <a:outerShdw dist="35921" dir="2700000" algn="ctr" rotWithShape="0">
              <a:srgbClr val="AFAFAF"/>
            </a:outerShdw>
          </a:effectLst>
        </p:spPr>
      </p:cxnSp>
      <p:cxnSp>
        <p:nvCxnSpPr>
          <p:cNvPr id="67" name="Straight Arrow Connector 66">
            <a:extLst>
              <a:ext uri="{FF2B5EF4-FFF2-40B4-BE49-F238E27FC236}">
                <a16:creationId xmlns:a16="http://schemas.microsoft.com/office/drawing/2014/main" id="{D6668BFA-17EE-43DF-B9BB-440A288E587B}"/>
              </a:ext>
            </a:extLst>
          </p:cNvPr>
          <p:cNvCxnSpPr>
            <a:cxnSpLocks/>
            <a:stCxn id="41" idx="0"/>
          </p:cNvCxnSpPr>
          <p:nvPr/>
        </p:nvCxnSpPr>
        <p:spPr bwMode="auto">
          <a:xfrm flipV="1">
            <a:off x="6034917" y="3981704"/>
            <a:ext cx="533371" cy="1425804"/>
          </a:xfrm>
          <a:prstGeom prst="straightConnector1">
            <a:avLst/>
          </a:prstGeom>
          <a:gradFill rotWithShape="1">
            <a:gsLst>
              <a:gs pos="0">
                <a:srgbClr val="E4CD9A"/>
              </a:gs>
              <a:gs pos="100000">
                <a:srgbClr val="EEEFD7"/>
              </a:gs>
            </a:gsLst>
            <a:lin ang="2700000" scaled="1"/>
          </a:gradFill>
          <a:ln w="38100" cap="flat" cmpd="sng" algn="ctr">
            <a:solidFill>
              <a:srgbClr val="FF0000"/>
            </a:solidFill>
            <a:prstDash val="solid"/>
            <a:round/>
            <a:headEnd type="none" w="med" len="med"/>
            <a:tailEnd type="triangle"/>
          </a:ln>
          <a:effectLst>
            <a:outerShdw dist="35921" dir="2700000" algn="ctr" rotWithShape="0">
              <a:srgbClr val="AFAFAF"/>
            </a:outerShdw>
          </a:effectLst>
        </p:spPr>
      </p:cxnSp>
      <p:sp>
        <p:nvSpPr>
          <p:cNvPr id="70" name="Speech Bubble: Rectangle with Corners Rounded 69">
            <a:extLst>
              <a:ext uri="{FF2B5EF4-FFF2-40B4-BE49-F238E27FC236}">
                <a16:creationId xmlns:a16="http://schemas.microsoft.com/office/drawing/2014/main" id="{FB88B641-79EA-44B9-8DEC-3925594FB85B}"/>
              </a:ext>
            </a:extLst>
          </p:cNvPr>
          <p:cNvSpPr/>
          <p:nvPr/>
        </p:nvSpPr>
        <p:spPr bwMode="auto">
          <a:xfrm>
            <a:off x="8583216" y="2902594"/>
            <a:ext cx="1533525" cy="621088"/>
          </a:xfrm>
          <a:prstGeom prst="wedgeRoundRectCallout">
            <a:avLst>
              <a:gd name="adj1" fmla="val -54373"/>
              <a:gd name="adj2" fmla="val 100840"/>
              <a:gd name="adj3" fmla="val 16667"/>
            </a:avLst>
          </a:pr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Verdana" pitchFamily="34" charset="0"/>
              </a:rPr>
              <a:t>No Nesting</a:t>
            </a:r>
          </a:p>
        </p:txBody>
      </p:sp>
      <p:grpSp>
        <p:nvGrpSpPr>
          <p:cNvPr id="73" name="Group 72">
            <a:extLst>
              <a:ext uri="{FF2B5EF4-FFF2-40B4-BE49-F238E27FC236}">
                <a16:creationId xmlns:a16="http://schemas.microsoft.com/office/drawing/2014/main" id="{B9FB34A5-B61A-4A07-AEC6-9EA1CE4AD18E}"/>
              </a:ext>
            </a:extLst>
          </p:cNvPr>
          <p:cNvGrpSpPr/>
          <p:nvPr/>
        </p:nvGrpSpPr>
        <p:grpSpPr>
          <a:xfrm>
            <a:off x="7891703" y="4315451"/>
            <a:ext cx="1498287" cy="711200"/>
            <a:chOff x="7891703" y="4315451"/>
            <a:chExt cx="1498287" cy="711200"/>
          </a:xfrm>
        </p:grpSpPr>
        <p:sp>
          <p:nvSpPr>
            <p:cNvPr id="71" name="Left Brace 70">
              <a:extLst>
                <a:ext uri="{FF2B5EF4-FFF2-40B4-BE49-F238E27FC236}">
                  <a16:creationId xmlns:a16="http://schemas.microsoft.com/office/drawing/2014/main" id="{15009166-FEEC-4B14-B45A-15036B67905A}"/>
                </a:ext>
              </a:extLst>
            </p:cNvPr>
            <p:cNvSpPr/>
            <p:nvPr/>
          </p:nvSpPr>
          <p:spPr bwMode="auto">
            <a:xfrm rot="5400000">
              <a:off x="8083117" y="4303665"/>
              <a:ext cx="531572" cy="914400"/>
            </a:xfrm>
            <a:prstGeom prst="leftBrace">
              <a:avLst/>
            </a:prstGeom>
            <a:noFill/>
            <a:ln w="25400" cap="flat" cmpd="sng" algn="ctr">
              <a:solidFill>
                <a:schemeClr val="tx2">
                  <a:lumMod val="60000"/>
                  <a:lumOff val="40000"/>
                </a:schemeClr>
              </a:solid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72" name="TextBox 71">
              <a:extLst>
                <a:ext uri="{FF2B5EF4-FFF2-40B4-BE49-F238E27FC236}">
                  <a16:creationId xmlns:a16="http://schemas.microsoft.com/office/drawing/2014/main" id="{AACB1FD9-4050-4679-B97B-600619B041C7}"/>
                </a:ext>
              </a:extLst>
            </p:cNvPr>
            <p:cNvSpPr txBox="1"/>
            <p:nvPr/>
          </p:nvSpPr>
          <p:spPr>
            <a:xfrm>
              <a:off x="8578550" y="4315451"/>
              <a:ext cx="811440" cy="646331"/>
            </a:xfrm>
            <a:prstGeom prst="rect">
              <a:avLst/>
            </a:prstGeom>
            <a:noFill/>
          </p:spPr>
          <p:txBody>
            <a:bodyPr wrap="none" rtlCol="0">
              <a:spAutoFit/>
            </a:bodyPr>
            <a:lstStyle/>
            <a:p>
              <a:pPr algn="ctr"/>
              <a:r>
                <a:rPr lang="en-US" sz="1200" dirty="0">
                  <a:solidFill>
                    <a:schemeClr val="tx2">
                      <a:lumMod val="60000"/>
                      <a:lumOff val="40000"/>
                    </a:schemeClr>
                  </a:solidFill>
                </a:rPr>
                <a:t>Parent </a:t>
              </a:r>
            </a:p>
            <a:p>
              <a:pPr algn="ctr"/>
              <a:r>
                <a:rPr lang="en-US" sz="1200" dirty="0">
                  <a:solidFill>
                    <a:schemeClr val="tx2">
                      <a:lumMod val="60000"/>
                      <a:lumOff val="40000"/>
                    </a:schemeClr>
                  </a:solidFill>
                </a:rPr>
                <a:t>Child</a:t>
              </a:r>
            </a:p>
            <a:p>
              <a:pPr algn="ctr"/>
              <a:r>
                <a:rPr lang="en-US" sz="1200" dirty="0">
                  <a:solidFill>
                    <a:schemeClr val="tx2">
                      <a:lumMod val="60000"/>
                      <a:lumOff val="40000"/>
                    </a:schemeClr>
                  </a:solidFill>
                </a:rPr>
                <a:t>1:n</a:t>
              </a:r>
              <a:endParaRPr lang="en-US" dirty="0">
                <a:solidFill>
                  <a:schemeClr val="tx2">
                    <a:lumMod val="60000"/>
                    <a:lumOff val="40000"/>
                  </a:schemeClr>
                </a:solidFill>
              </a:endParaRPr>
            </a:p>
          </p:txBody>
        </p:sp>
      </p:grpSp>
    </p:spTree>
    <p:extLst>
      <p:ext uri="{BB962C8B-B14F-4D97-AF65-F5344CB8AC3E}">
        <p14:creationId xmlns:p14="http://schemas.microsoft.com/office/powerpoint/2010/main" val="4283907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barn(inVertical)">
                                      <p:cBhvr>
                                        <p:cTn id="7" dur="500"/>
                                        <p:tgtEl>
                                          <p:spTgt spid="70"/>
                                        </p:tgtEl>
                                      </p:cBhvr>
                                    </p:animEffect>
                                  </p:childTnLst>
                                </p:cTn>
                              </p:par>
                            </p:childTnLst>
                          </p:cTn>
                        </p:par>
                      </p:childTnLst>
                    </p:cTn>
                  </p:par>
                  <p:par>
                    <p:cTn id="8" fill="hold">
                      <p:stCondLst>
                        <p:cond delay="indefinite"/>
                      </p:stCondLst>
                      <p:childTnLst>
                        <p:par>
                          <p:cTn id="9" fill="hold">
                            <p:stCondLst>
                              <p:cond delay="0"/>
                            </p:stCondLst>
                            <p:childTnLst>
                              <p:par>
                                <p:cTn id="10" presetID="45" presetClass="entr" presetSubtype="0" fill="hold" nodeType="clickEffect">
                                  <p:stCondLst>
                                    <p:cond delay="0"/>
                                  </p:stCondLst>
                                  <p:childTnLst>
                                    <p:set>
                                      <p:cBhvr>
                                        <p:cTn id="11" dur="1" fill="hold">
                                          <p:stCondLst>
                                            <p:cond delay="0"/>
                                          </p:stCondLst>
                                        </p:cTn>
                                        <p:tgtEl>
                                          <p:spTgt spid="73"/>
                                        </p:tgtEl>
                                        <p:attrNameLst>
                                          <p:attrName>style.visibility</p:attrName>
                                        </p:attrNameLst>
                                      </p:cBhvr>
                                      <p:to>
                                        <p:strVal val="visible"/>
                                      </p:to>
                                    </p:set>
                                    <p:animEffect transition="in" filter="fade">
                                      <p:cBhvr>
                                        <p:cTn id="12" dur="2000"/>
                                        <p:tgtEl>
                                          <p:spTgt spid="73"/>
                                        </p:tgtEl>
                                      </p:cBhvr>
                                    </p:animEffect>
                                    <p:anim calcmode="lin" valueType="num">
                                      <p:cBhvr>
                                        <p:cTn id="13" dur="2000" fill="hold"/>
                                        <p:tgtEl>
                                          <p:spTgt spid="73"/>
                                        </p:tgtEl>
                                        <p:attrNameLst>
                                          <p:attrName>ppt_w</p:attrName>
                                        </p:attrNameLst>
                                      </p:cBhvr>
                                      <p:tavLst>
                                        <p:tav tm="0" fmla="#ppt_w*sin(2.5*pi*$)">
                                          <p:val>
                                            <p:fltVal val="0"/>
                                          </p:val>
                                        </p:tav>
                                        <p:tav tm="100000">
                                          <p:val>
                                            <p:fltVal val="1"/>
                                          </p:val>
                                        </p:tav>
                                      </p:tavLst>
                                    </p:anim>
                                    <p:anim calcmode="lin" valueType="num">
                                      <p:cBhvr>
                                        <p:cTn id="14" dur="2000" fill="hold"/>
                                        <p:tgtEl>
                                          <p:spTgt spid="73"/>
                                        </p:tgtEl>
                                        <p:attrNameLst>
                                          <p:attrName>ppt_h</p:attrName>
                                        </p:attrNameLst>
                                      </p:cBhvr>
                                      <p:tavLst>
                                        <p:tav tm="0">
                                          <p:val>
                                            <p:strVal val="#ppt_h"/>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500"/>
                                        <p:tgtEl>
                                          <p:spTgt spid="16"/>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barn(inVertical)">
                                      <p:cBhvr>
                                        <p:cTn id="24" dur="500"/>
                                        <p:tgtEl>
                                          <p:spTgt spid="38"/>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barn(inVertical)">
                                      <p:cBhvr>
                                        <p:cTn id="29" dur="500"/>
                                        <p:tgtEl>
                                          <p:spTgt spid="42"/>
                                        </p:tgtEl>
                                      </p:cBhvr>
                                    </p:animEffect>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barn(inVertical)">
                                      <p:cBhvr>
                                        <p:cTn id="34" dur="500"/>
                                        <p:tgtEl>
                                          <p:spTgt spid="45"/>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barn(inVertical)">
                                      <p:cBhvr>
                                        <p:cTn id="39" dur="500"/>
                                        <p:tgtEl>
                                          <p:spTgt spid="47"/>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46"/>
                                        </p:tgtEl>
                                        <p:attrNameLst>
                                          <p:attrName>style.visibility</p:attrName>
                                        </p:attrNameLst>
                                      </p:cBhvr>
                                      <p:to>
                                        <p:strVal val="visible"/>
                                      </p:to>
                                    </p:set>
                                    <p:animEffect transition="in" filter="barn(inVertical)">
                                      <p:cBhvr>
                                        <p:cTn id="42" dur="500"/>
                                        <p:tgtEl>
                                          <p:spTgt spid="46"/>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wipe(down)">
                                      <p:cBhvr>
                                        <p:cTn id="50" dur="500"/>
                                        <p:tgtEl>
                                          <p:spTgt spid="10"/>
                                        </p:tgtEl>
                                      </p:cBhvr>
                                    </p:animEffect>
                                  </p:childTnLst>
                                </p:cTn>
                              </p:par>
                            </p:childTnLst>
                          </p:cTn>
                        </p:par>
                      </p:childTnLst>
                    </p:cTn>
                  </p:par>
                  <p:par>
                    <p:cTn id="51" fill="hold">
                      <p:stCondLst>
                        <p:cond delay="indefinite"/>
                      </p:stCondLst>
                      <p:childTnLst>
                        <p:par>
                          <p:cTn id="52" fill="hold">
                            <p:stCondLst>
                              <p:cond delay="0"/>
                            </p:stCondLst>
                            <p:childTnLst>
                              <p:par>
                                <p:cTn id="53" presetID="6" presetClass="entr" presetSubtype="16" fill="hold" grpId="0" nodeType="click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circle(in)">
                                      <p:cBhvr>
                                        <p:cTn id="55" dur="2000"/>
                                        <p:tgtEl>
                                          <p:spTgt spid="5"/>
                                        </p:tgtEl>
                                      </p:cBhvr>
                                    </p:animEffect>
                                  </p:childTnLst>
                                </p:cTn>
                              </p:par>
                              <p:par>
                                <p:cTn id="56" presetID="6" presetClass="entr" presetSubtype="16" fill="hold" grpId="0" nodeType="withEffect">
                                  <p:stCondLst>
                                    <p:cond delay="0"/>
                                  </p:stCondLst>
                                  <p:childTnLst>
                                    <p:set>
                                      <p:cBhvr>
                                        <p:cTn id="57" dur="1" fill="hold">
                                          <p:stCondLst>
                                            <p:cond delay="0"/>
                                          </p:stCondLst>
                                        </p:cTn>
                                        <p:tgtEl>
                                          <p:spTgt spid="8"/>
                                        </p:tgtEl>
                                        <p:attrNameLst>
                                          <p:attrName>style.visibility</p:attrName>
                                        </p:attrNameLst>
                                      </p:cBhvr>
                                      <p:to>
                                        <p:strVal val="visible"/>
                                      </p:to>
                                    </p:set>
                                    <p:animEffect transition="in" filter="circle(in)">
                                      <p:cBhvr>
                                        <p:cTn id="58" dur="2000"/>
                                        <p:tgtEl>
                                          <p:spTgt spid="8"/>
                                        </p:tgtEl>
                                      </p:cBhvr>
                                    </p:animEffect>
                                  </p:childTnLst>
                                </p:cTn>
                              </p:par>
                              <p:par>
                                <p:cTn id="59" presetID="6" presetClass="entr" presetSubtype="16" fill="hold" grpId="0" nodeType="withEffect">
                                  <p:stCondLst>
                                    <p:cond delay="0"/>
                                  </p:stCondLst>
                                  <p:childTnLst>
                                    <p:set>
                                      <p:cBhvr>
                                        <p:cTn id="60" dur="1" fill="hold">
                                          <p:stCondLst>
                                            <p:cond delay="0"/>
                                          </p:stCondLst>
                                        </p:cTn>
                                        <p:tgtEl>
                                          <p:spTgt spid="11"/>
                                        </p:tgtEl>
                                        <p:attrNameLst>
                                          <p:attrName>style.visibility</p:attrName>
                                        </p:attrNameLst>
                                      </p:cBhvr>
                                      <p:to>
                                        <p:strVal val="visible"/>
                                      </p:to>
                                    </p:set>
                                    <p:animEffect transition="in" filter="circle(in)">
                                      <p:cBhvr>
                                        <p:cTn id="61" dur="2000"/>
                                        <p:tgtEl>
                                          <p:spTgt spid="11"/>
                                        </p:tgtEl>
                                      </p:cBhvr>
                                    </p:animEffect>
                                  </p:childTnLst>
                                </p:cTn>
                              </p:par>
                              <p:par>
                                <p:cTn id="62" presetID="6" presetClass="entr" presetSubtype="16" fill="hold" grpId="0" nodeType="withEffect">
                                  <p:stCondLst>
                                    <p:cond delay="0"/>
                                  </p:stCondLst>
                                  <p:childTnLst>
                                    <p:set>
                                      <p:cBhvr>
                                        <p:cTn id="63" dur="1" fill="hold">
                                          <p:stCondLst>
                                            <p:cond delay="0"/>
                                          </p:stCondLst>
                                        </p:cTn>
                                        <p:tgtEl>
                                          <p:spTgt spid="12"/>
                                        </p:tgtEl>
                                        <p:attrNameLst>
                                          <p:attrName>style.visibility</p:attrName>
                                        </p:attrNameLst>
                                      </p:cBhvr>
                                      <p:to>
                                        <p:strVal val="visible"/>
                                      </p:to>
                                    </p:set>
                                    <p:animEffect transition="in" filter="circle(in)">
                                      <p:cBhvr>
                                        <p:cTn id="64" dur="2000"/>
                                        <p:tgtEl>
                                          <p:spTgt spid="12"/>
                                        </p:tgtEl>
                                      </p:cBhvr>
                                    </p:animEffect>
                                  </p:childTnLst>
                                </p:cTn>
                              </p:par>
                            </p:childTnLst>
                          </p:cTn>
                        </p:par>
                      </p:childTnLst>
                    </p:cTn>
                  </p:par>
                  <p:par>
                    <p:cTn id="65" fill="hold">
                      <p:stCondLst>
                        <p:cond delay="indefinite"/>
                      </p:stCondLst>
                      <p:childTnLst>
                        <p:par>
                          <p:cTn id="66" fill="hold">
                            <p:stCondLst>
                              <p:cond delay="0"/>
                            </p:stCondLst>
                            <p:childTnLst>
                              <p:par>
                                <p:cTn id="67" presetID="6" presetClass="entr" presetSubtype="16" fill="hold" nodeType="click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circle(in)">
                                      <p:cBhvr>
                                        <p:cTn id="69" dur="2000"/>
                                        <p:tgtEl>
                                          <p:spTgt spid="17"/>
                                        </p:tgtEl>
                                      </p:cBhvr>
                                    </p:animEffect>
                                  </p:childTnLst>
                                </p:cTn>
                              </p:par>
                              <p:par>
                                <p:cTn id="70" presetID="6" presetClass="entr" presetSubtype="16" fill="hold"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circle(in)">
                                      <p:cBhvr>
                                        <p:cTn id="72" dur="2000"/>
                                        <p:tgtEl>
                                          <p:spTgt spid="23"/>
                                        </p:tgtEl>
                                      </p:cBhvr>
                                    </p:animEffect>
                                  </p:childTnLst>
                                </p:cTn>
                              </p:par>
                              <p:par>
                                <p:cTn id="73" presetID="6" presetClass="entr" presetSubtype="16" fill="hold" nodeType="withEffect">
                                  <p:stCondLst>
                                    <p:cond delay="0"/>
                                  </p:stCondLst>
                                  <p:childTnLst>
                                    <p:set>
                                      <p:cBhvr>
                                        <p:cTn id="74" dur="1" fill="hold">
                                          <p:stCondLst>
                                            <p:cond delay="0"/>
                                          </p:stCondLst>
                                        </p:cTn>
                                        <p:tgtEl>
                                          <p:spTgt spid="20"/>
                                        </p:tgtEl>
                                        <p:attrNameLst>
                                          <p:attrName>style.visibility</p:attrName>
                                        </p:attrNameLst>
                                      </p:cBhvr>
                                      <p:to>
                                        <p:strVal val="visible"/>
                                      </p:to>
                                    </p:set>
                                    <p:animEffect transition="in" filter="circle(in)">
                                      <p:cBhvr>
                                        <p:cTn id="75" dur="2000"/>
                                        <p:tgtEl>
                                          <p:spTgt spid="20"/>
                                        </p:tgtEl>
                                      </p:cBhvr>
                                    </p:animEffect>
                                  </p:childTnLst>
                                </p:cTn>
                              </p:par>
                            </p:childTnLst>
                          </p:cTn>
                        </p:par>
                        <p:par>
                          <p:cTn id="76" fill="hold">
                            <p:stCondLst>
                              <p:cond delay="2000"/>
                            </p:stCondLst>
                            <p:childTnLst>
                              <p:par>
                                <p:cTn id="77" presetID="6" presetClass="entr" presetSubtype="16" fill="hold" nodeType="afterEffect">
                                  <p:stCondLst>
                                    <p:cond delay="0"/>
                                  </p:stCondLst>
                                  <p:childTnLst>
                                    <p:set>
                                      <p:cBhvr>
                                        <p:cTn id="78" dur="1" fill="hold">
                                          <p:stCondLst>
                                            <p:cond delay="0"/>
                                          </p:stCondLst>
                                        </p:cTn>
                                        <p:tgtEl>
                                          <p:spTgt spid="28"/>
                                        </p:tgtEl>
                                        <p:attrNameLst>
                                          <p:attrName>style.visibility</p:attrName>
                                        </p:attrNameLst>
                                      </p:cBhvr>
                                      <p:to>
                                        <p:strVal val="visible"/>
                                      </p:to>
                                    </p:set>
                                    <p:animEffect transition="in" filter="circle(in)">
                                      <p:cBhvr>
                                        <p:cTn id="79" dur="2000"/>
                                        <p:tgtEl>
                                          <p:spTgt spid="28"/>
                                        </p:tgtEl>
                                      </p:cBhvr>
                                    </p:animEffect>
                                  </p:childTnLst>
                                </p:cTn>
                              </p:par>
                            </p:childTnLst>
                          </p:cTn>
                        </p:par>
                      </p:childTnLst>
                    </p:cTn>
                  </p:par>
                  <p:par>
                    <p:cTn id="80" fill="hold">
                      <p:stCondLst>
                        <p:cond delay="indefinite"/>
                      </p:stCondLst>
                      <p:childTnLst>
                        <p:par>
                          <p:cTn id="81" fill="hold">
                            <p:stCondLst>
                              <p:cond delay="0"/>
                            </p:stCondLst>
                            <p:childTnLst>
                              <p:par>
                                <p:cTn id="82" presetID="6" presetClass="entr" presetSubtype="16" fill="hold" grpId="0" nodeType="click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circle(in)">
                                      <p:cBhvr>
                                        <p:cTn id="84" dur="2000"/>
                                        <p:tgtEl>
                                          <p:spTgt spid="33"/>
                                        </p:tgtEl>
                                      </p:cBhvr>
                                    </p:animEffect>
                                  </p:childTnLst>
                                </p:cTn>
                              </p:par>
                              <p:par>
                                <p:cTn id="85" presetID="6" presetClass="entr" presetSubtype="16" fill="hold" grpId="0" nodeType="withEffect">
                                  <p:stCondLst>
                                    <p:cond delay="0"/>
                                  </p:stCondLst>
                                  <p:childTnLst>
                                    <p:set>
                                      <p:cBhvr>
                                        <p:cTn id="86" dur="1" fill="hold">
                                          <p:stCondLst>
                                            <p:cond delay="0"/>
                                          </p:stCondLst>
                                        </p:cTn>
                                        <p:tgtEl>
                                          <p:spTgt spid="32"/>
                                        </p:tgtEl>
                                        <p:attrNameLst>
                                          <p:attrName>style.visibility</p:attrName>
                                        </p:attrNameLst>
                                      </p:cBhvr>
                                      <p:to>
                                        <p:strVal val="visible"/>
                                      </p:to>
                                    </p:set>
                                    <p:animEffect transition="in" filter="circle(in)">
                                      <p:cBhvr>
                                        <p:cTn id="87" dur="2000"/>
                                        <p:tgtEl>
                                          <p:spTgt spid="32"/>
                                        </p:tgtEl>
                                      </p:cBhvr>
                                    </p:animEffect>
                                  </p:childTnLst>
                                </p:cTn>
                              </p:par>
                              <p:par>
                                <p:cTn id="88" presetID="6" presetClass="entr" presetSubtype="16" fill="hold" grpId="0" nodeType="withEffect">
                                  <p:stCondLst>
                                    <p:cond delay="0"/>
                                  </p:stCondLst>
                                  <p:childTnLst>
                                    <p:set>
                                      <p:cBhvr>
                                        <p:cTn id="89" dur="1" fill="hold">
                                          <p:stCondLst>
                                            <p:cond delay="0"/>
                                          </p:stCondLst>
                                        </p:cTn>
                                        <p:tgtEl>
                                          <p:spTgt spid="35"/>
                                        </p:tgtEl>
                                        <p:attrNameLst>
                                          <p:attrName>style.visibility</p:attrName>
                                        </p:attrNameLst>
                                      </p:cBhvr>
                                      <p:to>
                                        <p:strVal val="visible"/>
                                      </p:to>
                                    </p:set>
                                    <p:animEffect transition="in" filter="circle(in)">
                                      <p:cBhvr>
                                        <p:cTn id="90" dur="2000"/>
                                        <p:tgtEl>
                                          <p:spTgt spid="35"/>
                                        </p:tgtEl>
                                      </p:cBhvr>
                                    </p:animEffect>
                                  </p:childTnLst>
                                </p:cTn>
                              </p:par>
                              <p:par>
                                <p:cTn id="91" presetID="6" presetClass="entr" presetSubtype="16" fill="hold" grpId="0" nodeType="withEffect">
                                  <p:stCondLst>
                                    <p:cond delay="0"/>
                                  </p:stCondLst>
                                  <p:childTnLst>
                                    <p:set>
                                      <p:cBhvr>
                                        <p:cTn id="92" dur="1" fill="hold">
                                          <p:stCondLst>
                                            <p:cond delay="0"/>
                                          </p:stCondLst>
                                        </p:cTn>
                                        <p:tgtEl>
                                          <p:spTgt spid="34"/>
                                        </p:tgtEl>
                                        <p:attrNameLst>
                                          <p:attrName>style.visibility</p:attrName>
                                        </p:attrNameLst>
                                      </p:cBhvr>
                                      <p:to>
                                        <p:strVal val="visible"/>
                                      </p:to>
                                    </p:set>
                                    <p:animEffect transition="in" filter="circle(in)">
                                      <p:cBhvr>
                                        <p:cTn id="93" dur="2000"/>
                                        <p:tgtEl>
                                          <p:spTgt spid="34"/>
                                        </p:tgtEl>
                                      </p:cBhvr>
                                    </p:animEffect>
                                  </p:childTnLst>
                                </p:cTn>
                              </p:par>
                              <p:par>
                                <p:cTn id="94" presetID="6" presetClass="entr" presetSubtype="16" fill="hold" grpId="0" nodeType="withEffect">
                                  <p:stCondLst>
                                    <p:cond delay="0"/>
                                  </p:stCondLst>
                                  <p:childTnLst>
                                    <p:set>
                                      <p:cBhvr>
                                        <p:cTn id="95" dur="1" fill="hold">
                                          <p:stCondLst>
                                            <p:cond delay="0"/>
                                          </p:stCondLst>
                                        </p:cTn>
                                        <p:tgtEl>
                                          <p:spTgt spid="31"/>
                                        </p:tgtEl>
                                        <p:attrNameLst>
                                          <p:attrName>style.visibility</p:attrName>
                                        </p:attrNameLst>
                                      </p:cBhvr>
                                      <p:to>
                                        <p:strVal val="visible"/>
                                      </p:to>
                                    </p:set>
                                    <p:animEffect transition="in" filter="circle(in)">
                                      <p:cBhvr>
                                        <p:cTn id="96" dur="2000"/>
                                        <p:tgtEl>
                                          <p:spTgt spid="31"/>
                                        </p:tgtEl>
                                      </p:cBhvr>
                                    </p:animEffect>
                                  </p:childTnLst>
                                </p:cTn>
                              </p:par>
                            </p:childTnLst>
                          </p:cTn>
                        </p:par>
                      </p:childTnLst>
                    </p:cTn>
                  </p:par>
                  <p:par>
                    <p:cTn id="97" fill="hold">
                      <p:stCondLst>
                        <p:cond delay="indefinite"/>
                      </p:stCondLst>
                      <p:childTnLst>
                        <p:par>
                          <p:cTn id="98" fill="hold">
                            <p:stCondLst>
                              <p:cond delay="0"/>
                            </p:stCondLst>
                            <p:childTnLst>
                              <p:par>
                                <p:cTn id="99" presetID="31" presetClass="entr" presetSubtype="0" fill="hold" grpId="0" nodeType="clickEffect">
                                  <p:stCondLst>
                                    <p:cond delay="0"/>
                                  </p:stCondLst>
                                  <p:childTnLst>
                                    <p:set>
                                      <p:cBhvr>
                                        <p:cTn id="100" dur="1" fill="hold">
                                          <p:stCondLst>
                                            <p:cond delay="0"/>
                                          </p:stCondLst>
                                        </p:cTn>
                                        <p:tgtEl>
                                          <p:spTgt spid="41"/>
                                        </p:tgtEl>
                                        <p:attrNameLst>
                                          <p:attrName>style.visibility</p:attrName>
                                        </p:attrNameLst>
                                      </p:cBhvr>
                                      <p:to>
                                        <p:strVal val="visible"/>
                                      </p:to>
                                    </p:set>
                                    <p:anim calcmode="lin" valueType="num">
                                      <p:cBhvr>
                                        <p:cTn id="101" dur="1000" fill="hold"/>
                                        <p:tgtEl>
                                          <p:spTgt spid="41"/>
                                        </p:tgtEl>
                                        <p:attrNameLst>
                                          <p:attrName>ppt_w</p:attrName>
                                        </p:attrNameLst>
                                      </p:cBhvr>
                                      <p:tavLst>
                                        <p:tav tm="0">
                                          <p:val>
                                            <p:fltVal val="0"/>
                                          </p:val>
                                        </p:tav>
                                        <p:tav tm="100000">
                                          <p:val>
                                            <p:strVal val="#ppt_w"/>
                                          </p:val>
                                        </p:tav>
                                      </p:tavLst>
                                    </p:anim>
                                    <p:anim calcmode="lin" valueType="num">
                                      <p:cBhvr>
                                        <p:cTn id="102" dur="1000" fill="hold"/>
                                        <p:tgtEl>
                                          <p:spTgt spid="41"/>
                                        </p:tgtEl>
                                        <p:attrNameLst>
                                          <p:attrName>ppt_h</p:attrName>
                                        </p:attrNameLst>
                                      </p:cBhvr>
                                      <p:tavLst>
                                        <p:tav tm="0">
                                          <p:val>
                                            <p:fltVal val="0"/>
                                          </p:val>
                                        </p:tav>
                                        <p:tav tm="100000">
                                          <p:val>
                                            <p:strVal val="#ppt_h"/>
                                          </p:val>
                                        </p:tav>
                                      </p:tavLst>
                                    </p:anim>
                                    <p:anim calcmode="lin" valueType="num">
                                      <p:cBhvr>
                                        <p:cTn id="103" dur="1000" fill="hold"/>
                                        <p:tgtEl>
                                          <p:spTgt spid="41"/>
                                        </p:tgtEl>
                                        <p:attrNameLst>
                                          <p:attrName>style.rotation</p:attrName>
                                        </p:attrNameLst>
                                      </p:cBhvr>
                                      <p:tavLst>
                                        <p:tav tm="0">
                                          <p:val>
                                            <p:fltVal val="90"/>
                                          </p:val>
                                        </p:tav>
                                        <p:tav tm="100000">
                                          <p:val>
                                            <p:fltVal val="0"/>
                                          </p:val>
                                        </p:tav>
                                      </p:tavLst>
                                    </p:anim>
                                    <p:animEffect transition="in" filter="fade">
                                      <p:cBhvr>
                                        <p:cTn id="104" dur="1000"/>
                                        <p:tgtEl>
                                          <p:spTgt spid="41"/>
                                        </p:tgtEl>
                                      </p:cBhvr>
                                    </p:animEffect>
                                  </p:childTnLst>
                                </p:cTn>
                              </p:par>
                            </p:childTnLst>
                          </p:cTn>
                        </p:par>
                        <p:par>
                          <p:cTn id="105" fill="hold">
                            <p:stCondLst>
                              <p:cond delay="1000"/>
                            </p:stCondLst>
                            <p:childTnLst>
                              <p:par>
                                <p:cTn id="106" presetID="21" presetClass="entr" presetSubtype="1" fill="hold" nodeType="afterEffect">
                                  <p:stCondLst>
                                    <p:cond delay="0"/>
                                  </p:stCondLst>
                                  <p:childTnLst>
                                    <p:set>
                                      <p:cBhvr>
                                        <p:cTn id="107" dur="1" fill="hold">
                                          <p:stCondLst>
                                            <p:cond delay="0"/>
                                          </p:stCondLst>
                                        </p:cTn>
                                        <p:tgtEl>
                                          <p:spTgt spid="51"/>
                                        </p:tgtEl>
                                        <p:attrNameLst>
                                          <p:attrName>style.visibility</p:attrName>
                                        </p:attrNameLst>
                                      </p:cBhvr>
                                      <p:to>
                                        <p:strVal val="visible"/>
                                      </p:to>
                                    </p:set>
                                    <p:animEffect transition="in" filter="wheel(1)">
                                      <p:cBhvr>
                                        <p:cTn id="108" dur="2000"/>
                                        <p:tgtEl>
                                          <p:spTgt spid="51"/>
                                        </p:tgtEl>
                                      </p:cBhvr>
                                    </p:animEffect>
                                  </p:childTnLst>
                                </p:cTn>
                              </p:par>
                              <p:par>
                                <p:cTn id="109" presetID="21" presetClass="entr" presetSubtype="1" fill="hold" nodeType="withEffect">
                                  <p:stCondLst>
                                    <p:cond delay="0"/>
                                  </p:stCondLst>
                                  <p:childTnLst>
                                    <p:set>
                                      <p:cBhvr>
                                        <p:cTn id="110" dur="1" fill="hold">
                                          <p:stCondLst>
                                            <p:cond delay="0"/>
                                          </p:stCondLst>
                                        </p:cTn>
                                        <p:tgtEl>
                                          <p:spTgt spid="59"/>
                                        </p:tgtEl>
                                        <p:attrNameLst>
                                          <p:attrName>style.visibility</p:attrName>
                                        </p:attrNameLst>
                                      </p:cBhvr>
                                      <p:to>
                                        <p:strVal val="visible"/>
                                      </p:to>
                                    </p:set>
                                    <p:animEffect transition="in" filter="wheel(1)">
                                      <p:cBhvr>
                                        <p:cTn id="111" dur="2000"/>
                                        <p:tgtEl>
                                          <p:spTgt spid="59"/>
                                        </p:tgtEl>
                                      </p:cBhvr>
                                    </p:animEffect>
                                  </p:childTnLst>
                                </p:cTn>
                              </p:par>
                              <p:par>
                                <p:cTn id="112" presetID="21" presetClass="entr" presetSubtype="1" fill="hold" nodeType="withEffect">
                                  <p:stCondLst>
                                    <p:cond delay="0"/>
                                  </p:stCondLst>
                                  <p:childTnLst>
                                    <p:set>
                                      <p:cBhvr>
                                        <p:cTn id="113" dur="1" fill="hold">
                                          <p:stCondLst>
                                            <p:cond delay="0"/>
                                          </p:stCondLst>
                                        </p:cTn>
                                        <p:tgtEl>
                                          <p:spTgt spid="65"/>
                                        </p:tgtEl>
                                        <p:attrNameLst>
                                          <p:attrName>style.visibility</p:attrName>
                                        </p:attrNameLst>
                                      </p:cBhvr>
                                      <p:to>
                                        <p:strVal val="visible"/>
                                      </p:to>
                                    </p:set>
                                    <p:animEffect transition="in" filter="wheel(1)">
                                      <p:cBhvr>
                                        <p:cTn id="114" dur="2000"/>
                                        <p:tgtEl>
                                          <p:spTgt spid="65"/>
                                        </p:tgtEl>
                                      </p:cBhvr>
                                    </p:animEffect>
                                  </p:childTnLst>
                                </p:cTn>
                              </p:par>
                              <p:par>
                                <p:cTn id="115" presetID="21" presetClass="entr" presetSubtype="1" fill="hold" nodeType="withEffect">
                                  <p:stCondLst>
                                    <p:cond delay="0"/>
                                  </p:stCondLst>
                                  <p:childTnLst>
                                    <p:set>
                                      <p:cBhvr>
                                        <p:cTn id="116" dur="1" fill="hold">
                                          <p:stCondLst>
                                            <p:cond delay="0"/>
                                          </p:stCondLst>
                                        </p:cTn>
                                        <p:tgtEl>
                                          <p:spTgt spid="67"/>
                                        </p:tgtEl>
                                        <p:attrNameLst>
                                          <p:attrName>style.visibility</p:attrName>
                                        </p:attrNameLst>
                                      </p:cBhvr>
                                      <p:to>
                                        <p:strVal val="visible"/>
                                      </p:to>
                                    </p:set>
                                    <p:animEffect transition="in" filter="wheel(1)">
                                      <p:cBhvr>
                                        <p:cTn id="117" dur="20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5" grpId="0" animBg="1"/>
      <p:bldP spid="8" grpId="0"/>
      <p:bldP spid="11" grpId="0" animBg="1"/>
      <p:bldP spid="12" grpId="0"/>
      <p:bldP spid="31" grpId="0"/>
      <p:bldP spid="32" grpId="0"/>
      <p:bldP spid="33" grpId="0"/>
      <p:bldP spid="34" grpId="0"/>
      <p:bldP spid="35" grpId="0"/>
      <p:bldP spid="41" grpId="0" animBg="1"/>
      <p:bldP spid="45" grpId="0"/>
      <p:bldP spid="46" grpId="0"/>
      <p:bldP spid="47" grpId="0"/>
      <p:bldP spid="70" grpId="0" animBg="1"/>
    </p:bld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63E01-41A1-40BF-9E87-744EEBF9845D}"/>
              </a:ext>
            </a:extLst>
          </p:cNvPr>
          <p:cNvSpPr>
            <a:spLocks noGrp="1"/>
          </p:cNvSpPr>
          <p:nvPr>
            <p:ph type="title"/>
          </p:nvPr>
        </p:nvSpPr>
        <p:spPr/>
        <p:txBody>
          <a:bodyPr/>
          <a:lstStyle/>
          <a:p>
            <a:r>
              <a:rPr lang="en-US" dirty="0"/>
              <a:t>Parking Lot  Speaker Panel</a:t>
            </a:r>
          </a:p>
        </p:txBody>
      </p:sp>
      <p:sp>
        <p:nvSpPr>
          <p:cNvPr id="4" name="Content Placeholder 3">
            <a:extLst>
              <a:ext uri="{FF2B5EF4-FFF2-40B4-BE49-F238E27FC236}">
                <a16:creationId xmlns:a16="http://schemas.microsoft.com/office/drawing/2014/main" id="{C6F827A9-8281-4C20-986B-48C8E91A87F1}"/>
              </a:ext>
            </a:extLst>
          </p:cNvPr>
          <p:cNvSpPr>
            <a:spLocks noGrp="1"/>
          </p:cNvSpPr>
          <p:nvPr>
            <p:ph idx="1"/>
          </p:nvPr>
        </p:nvSpPr>
        <p:spPr/>
        <p:txBody>
          <a:bodyPr/>
          <a:lstStyle/>
          <a:p>
            <a:r>
              <a:rPr lang="en-US" sz="2400" dirty="0"/>
              <a:t>User Experience Latency</a:t>
            </a:r>
          </a:p>
          <a:p>
            <a:r>
              <a:rPr lang="en-US" sz="2400" dirty="0"/>
              <a:t>Ingress and egress (latency and cost)</a:t>
            </a:r>
          </a:p>
          <a:p>
            <a:r>
              <a:rPr lang="en-US" sz="2400" dirty="0"/>
              <a:t>Hybrid Workloads</a:t>
            </a:r>
          </a:p>
          <a:p>
            <a:r>
              <a:rPr lang="en-US" sz="2400" dirty="0"/>
              <a:t>Automated Testing</a:t>
            </a:r>
          </a:p>
          <a:p>
            <a:r>
              <a:rPr lang="en-US" sz="2400" dirty="0"/>
              <a:t>Containers</a:t>
            </a:r>
          </a:p>
          <a:p>
            <a:r>
              <a:rPr lang="en-US" sz="2400" dirty="0"/>
              <a:t>Securing IaaS</a:t>
            </a:r>
          </a:p>
          <a:p>
            <a:r>
              <a:rPr lang="en-US" sz="2400" dirty="0"/>
              <a:t>Network Routing and Traffic Manager</a:t>
            </a:r>
          </a:p>
          <a:p>
            <a:r>
              <a:rPr lang="en-US" sz="2400" dirty="0"/>
              <a:t>SaaS Costs and Elastic Limits</a:t>
            </a:r>
          </a:p>
          <a:p>
            <a:r>
              <a:rPr lang="en-US" sz="2400" dirty="0"/>
              <a:t>Service Limits and Quota’s</a:t>
            </a:r>
          </a:p>
          <a:p>
            <a:r>
              <a:rPr lang="en-US" sz="2400" dirty="0"/>
              <a:t>Azure Batch?  More info needed</a:t>
            </a:r>
          </a:p>
          <a:p>
            <a:r>
              <a:rPr lang="en-US" sz="2400" dirty="0"/>
              <a:t>Moving real workloads to Azure (IIS, ASP, Java, Database)</a:t>
            </a:r>
          </a:p>
          <a:p>
            <a:r>
              <a:rPr lang="en-US" sz="2400" dirty="0"/>
              <a:t>Web App: turn off anonymous access at root </a:t>
            </a:r>
            <a:r>
              <a:rPr lang="en-US" sz="2400" dirty="0" err="1"/>
              <a:t>url</a:t>
            </a:r>
            <a:r>
              <a:rPr lang="en-US" sz="2400" dirty="0"/>
              <a:t> but allow at virtual app level</a:t>
            </a:r>
          </a:p>
        </p:txBody>
      </p:sp>
      <p:sp>
        <p:nvSpPr>
          <p:cNvPr id="5" name="Text Placeholder 4">
            <a:extLst>
              <a:ext uri="{FF2B5EF4-FFF2-40B4-BE49-F238E27FC236}">
                <a16:creationId xmlns:a16="http://schemas.microsoft.com/office/drawing/2014/main" id="{843B0A2D-3726-46C3-A05B-40E45EAB9FBC}"/>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7280463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4BD32A4-95DA-4FE1-8B06-B63E6088522A}"/>
              </a:ext>
            </a:extLst>
          </p:cNvPr>
          <p:cNvSpPr>
            <a:spLocks noGrp="1"/>
          </p:cNvSpPr>
          <p:nvPr>
            <p:ph type="title"/>
          </p:nvPr>
        </p:nvSpPr>
        <p:spPr/>
        <p:txBody>
          <a:bodyPr/>
          <a:lstStyle/>
          <a:p>
            <a:pPr algn="r"/>
            <a:r>
              <a:rPr lang="en-US" dirty="0"/>
              <a:t>AWS to Azure Services</a:t>
            </a:r>
            <a:br>
              <a:rPr lang="en-US" dirty="0"/>
            </a:br>
            <a:r>
              <a:rPr lang="en-US" dirty="0"/>
              <a:t>Comparison</a:t>
            </a:r>
          </a:p>
        </p:txBody>
      </p:sp>
      <p:sp>
        <p:nvSpPr>
          <p:cNvPr id="9" name="Text Placeholder 8">
            <a:extLst>
              <a:ext uri="{FF2B5EF4-FFF2-40B4-BE49-F238E27FC236}">
                <a16:creationId xmlns:a16="http://schemas.microsoft.com/office/drawing/2014/main" id="{A7634EF3-7ADA-4234-96AA-6EBA3628D0D4}"/>
              </a:ext>
            </a:extLst>
          </p:cNvPr>
          <p:cNvSpPr>
            <a:spLocks noGrp="1"/>
          </p:cNvSpPr>
          <p:nvPr>
            <p:ph type="body" sz="quarter" idx="10"/>
          </p:nvPr>
        </p:nvSpPr>
        <p:spPr/>
        <p:txBody>
          <a:bodyPr/>
          <a:lstStyle/>
          <a:p>
            <a:endParaRPr lang="en-US" dirty="0"/>
          </a:p>
        </p:txBody>
      </p:sp>
      <p:pic>
        <p:nvPicPr>
          <p:cNvPr id="10" name="Picture 9">
            <a:extLst>
              <a:ext uri="{FF2B5EF4-FFF2-40B4-BE49-F238E27FC236}">
                <a16:creationId xmlns:a16="http://schemas.microsoft.com/office/drawing/2014/main" id="{BB1EB584-B979-4F9F-B690-5A929DF53DA3}"/>
              </a:ext>
            </a:extLst>
          </p:cNvPr>
          <p:cNvPicPr>
            <a:picLocks noChangeAspect="1"/>
          </p:cNvPicPr>
          <p:nvPr/>
        </p:nvPicPr>
        <p:blipFill>
          <a:blip r:embed="rId2"/>
          <a:stretch>
            <a:fillRect/>
          </a:stretch>
        </p:blipFill>
        <p:spPr>
          <a:xfrm>
            <a:off x="0" y="-4"/>
            <a:ext cx="6757714" cy="6858000"/>
          </a:xfrm>
          <a:prstGeom prst="rect">
            <a:avLst/>
          </a:prstGeom>
        </p:spPr>
      </p:pic>
      <p:sp>
        <p:nvSpPr>
          <p:cNvPr id="12" name="Rectangle 11">
            <a:extLst>
              <a:ext uri="{FF2B5EF4-FFF2-40B4-BE49-F238E27FC236}">
                <a16:creationId xmlns:a16="http://schemas.microsoft.com/office/drawing/2014/main" id="{5556F221-060B-465A-9510-1842BA585AC5}"/>
              </a:ext>
            </a:extLst>
          </p:cNvPr>
          <p:cNvSpPr/>
          <p:nvPr/>
        </p:nvSpPr>
        <p:spPr>
          <a:xfrm>
            <a:off x="7045036" y="5589277"/>
            <a:ext cx="5146964" cy="430887"/>
          </a:xfrm>
          <a:prstGeom prst="rect">
            <a:avLst/>
          </a:prstGeom>
        </p:spPr>
        <p:txBody>
          <a:bodyPr wrap="square">
            <a:spAutoFit/>
          </a:bodyPr>
          <a:lstStyle/>
          <a:p>
            <a:r>
              <a:rPr lang="en-US" sz="1100" dirty="0"/>
              <a:t>https://docs.microsoft.com/en-us/azure/architecture/aws-professional/services</a:t>
            </a:r>
          </a:p>
        </p:txBody>
      </p:sp>
      <p:pic>
        <p:nvPicPr>
          <p:cNvPr id="14" name="Picture 13">
            <a:extLst>
              <a:ext uri="{FF2B5EF4-FFF2-40B4-BE49-F238E27FC236}">
                <a16:creationId xmlns:a16="http://schemas.microsoft.com/office/drawing/2014/main" id="{6EF5C1BC-A58F-4456-8BD7-257A2FC6926B}"/>
              </a:ext>
            </a:extLst>
          </p:cNvPr>
          <p:cNvPicPr>
            <a:picLocks noChangeAspect="1"/>
          </p:cNvPicPr>
          <p:nvPr/>
        </p:nvPicPr>
        <p:blipFill>
          <a:blip r:embed="rId3"/>
          <a:stretch>
            <a:fillRect/>
          </a:stretch>
        </p:blipFill>
        <p:spPr>
          <a:xfrm>
            <a:off x="8153937" y="1463354"/>
            <a:ext cx="3803602" cy="3931285"/>
          </a:xfrm>
          <a:prstGeom prst="rect">
            <a:avLst/>
          </a:prstGeom>
        </p:spPr>
      </p:pic>
    </p:spTree>
    <p:extLst>
      <p:ext uri="{BB962C8B-B14F-4D97-AF65-F5344CB8AC3E}">
        <p14:creationId xmlns:p14="http://schemas.microsoft.com/office/powerpoint/2010/main" val="31546747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9ADC221-A4FA-4258-96B7-E7E7289ACA80}"/>
              </a:ext>
            </a:extLst>
          </p:cNvPr>
          <p:cNvSpPr>
            <a:spLocks noGrp="1"/>
          </p:cNvSpPr>
          <p:nvPr>
            <p:ph type="body" sz="quarter" idx="12"/>
          </p:nvPr>
        </p:nvSpPr>
        <p:spPr/>
        <p:txBody>
          <a:bodyPr/>
          <a:lstStyle/>
          <a:p>
            <a:endParaRPr lang="en-US"/>
          </a:p>
        </p:txBody>
      </p:sp>
      <p:sp>
        <p:nvSpPr>
          <p:cNvPr id="4" name="Title 3">
            <a:extLst>
              <a:ext uri="{FF2B5EF4-FFF2-40B4-BE49-F238E27FC236}">
                <a16:creationId xmlns:a16="http://schemas.microsoft.com/office/drawing/2014/main" id="{42596814-1D0A-461B-BE5A-0AA0046B51B1}"/>
              </a:ext>
            </a:extLst>
          </p:cNvPr>
          <p:cNvSpPr>
            <a:spLocks noGrp="1"/>
          </p:cNvSpPr>
          <p:nvPr>
            <p:ph type="title"/>
          </p:nvPr>
        </p:nvSpPr>
        <p:spPr/>
        <p:txBody>
          <a:bodyPr/>
          <a:lstStyle/>
          <a:p>
            <a:r>
              <a:rPr lang="en-US" dirty="0"/>
              <a:t>Azure Capacity Planning</a:t>
            </a:r>
          </a:p>
        </p:txBody>
      </p:sp>
    </p:spTree>
    <p:extLst>
      <p:ext uri="{BB962C8B-B14F-4D97-AF65-F5344CB8AC3E}">
        <p14:creationId xmlns:p14="http://schemas.microsoft.com/office/powerpoint/2010/main" val="1593733174"/>
      </p:ext>
    </p:extLst>
  </p:cSld>
  <p:clrMapOvr>
    <a:masterClrMapping/>
  </p:clrMapOvr>
  <p:transition spd="slow">
    <p:push/>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91">
            <a:extLst>
              <a:ext uri="{FF2B5EF4-FFF2-40B4-BE49-F238E27FC236}">
                <a16:creationId xmlns:a16="http://schemas.microsoft.com/office/drawing/2014/main" id="{034B448A-FC0A-47E4-A885-3AD4BE7F4B78}"/>
              </a:ext>
            </a:extLst>
          </p:cNvPr>
          <p:cNvSpPr/>
          <p:nvPr/>
        </p:nvSpPr>
        <p:spPr>
          <a:xfrm>
            <a:off x="4333260" y="3734309"/>
            <a:ext cx="7858741" cy="31232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89642" rtlCol="0" anchor="t"/>
          <a:lstStyle/>
          <a:p>
            <a:pPr marL="285750" indent="-285750" fontAlgn="base">
              <a:buFont typeface="Arial" panose="020B0604020202020204" pitchFamily="34" charset="0"/>
              <a:buChar char="•"/>
            </a:pPr>
            <a:r>
              <a:rPr lang="en-US" sz="1600" dirty="0">
                <a:solidFill>
                  <a:srgbClr val="343E47"/>
                </a:solidFill>
              </a:rPr>
              <a:t>Limits help keep you cloud spending predictable by not allowing you to spin up the resources that could generate a huge monthly bill without you doing it on purpose. This save you and Microsoft money since they’d likely need to refund lots of cloud spending if all customers were allowed to go unchecked.</a:t>
            </a:r>
          </a:p>
          <a:p>
            <a:pPr fontAlgn="base"/>
            <a:endParaRPr lang="en-US" sz="1600" dirty="0">
              <a:solidFill>
                <a:srgbClr val="343E47"/>
              </a:solidFill>
            </a:endParaRPr>
          </a:p>
          <a:p>
            <a:pPr marL="285750" indent="-285750" fontAlgn="base">
              <a:buFont typeface="Arial" panose="020B0604020202020204" pitchFamily="34" charset="0"/>
              <a:buChar char="•"/>
            </a:pPr>
            <a:r>
              <a:rPr lang="en-US" sz="1600" dirty="0">
                <a:solidFill>
                  <a:srgbClr val="343E47"/>
                </a:solidFill>
              </a:rPr>
              <a:t>Limits help Microsoft throttle the growth of cloud usage; both within individual Azure Regions, as well as Globally across all their datacenter and regions. This allows Microsoft to ensure that individual customers aren’t able to overload any particular Azure Region or data center unexpectedly.</a:t>
            </a:r>
            <a:endParaRPr lang="en-US" sz="1600" b="0" i="0" dirty="0">
              <a:solidFill>
                <a:srgbClr val="343E47"/>
              </a:solidFill>
              <a:effectLst/>
            </a:endParaRPr>
          </a:p>
        </p:txBody>
      </p:sp>
      <p:sp>
        <p:nvSpPr>
          <p:cNvPr id="91" name="Rectangle 90">
            <a:extLst>
              <a:ext uri="{FF2B5EF4-FFF2-40B4-BE49-F238E27FC236}">
                <a16:creationId xmlns:a16="http://schemas.microsoft.com/office/drawing/2014/main" id="{AAB6B9C6-CCA5-4D35-A6EE-D46770A0B071}"/>
              </a:ext>
            </a:extLst>
          </p:cNvPr>
          <p:cNvSpPr/>
          <p:nvPr/>
        </p:nvSpPr>
        <p:spPr>
          <a:xfrm>
            <a:off x="4333260" y="601210"/>
            <a:ext cx="7858741" cy="25224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89642" rtlCol="0" anchor="t"/>
          <a:lstStyle/>
          <a:p>
            <a:pPr defTabSz="914102" fontAlgn="base">
              <a:spcBef>
                <a:spcPct val="0"/>
              </a:spcBef>
              <a:spcAft>
                <a:spcPts val="784"/>
              </a:spcAft>
            </a:pPr>
            <a:endParaRPr lang="en-US" sz="1176" dirty="0">
              <a:solidFill>
                <a:srgbClr val="505050"/>
              </a:solidFill>
              <a:latin typeface="Segoe UI"/>
              <a:ea typeface="Segoe UI" pitchFamily="34" charset="0"/>
              <a:cs typeface="Segoe UI" pitchFamily="34" charset="0"/>
            </a:endParaRPr>
          </a:p>
        </p:txBody>
      </p:sp>
      <p:sp>
        <p:nvSpPr>
          <p:cNvPr id="8" name="Rectangle 7"/>
          <p:cNvSpPr/>
          <p:nvPr/>
        </p:nvSpPr>
        <p:spPr>
          <a:xfrm>
            <a:off x="0" y="2949112"/>
            <a:ext cx="4251751" cy="1538804"/>
          </a:xfrm>
          <a:prstGeom prst="rect">
            <a:avLst/>
          </a:prstGeom>
        </p:spPr>
        <p:txBody>
          <a:bodyPr wrap="square" lIns="268851">
            <a:noAutofit/>
          </a:bodyPr>
          <a:lstStyle/>
          <a:p>
            <a:pPr defTabSz="914228"/>
            <a:r>
              <a:rPr lang="en-US" sz="4705" dirty="0">
                <a:solidFill>
                  <a:srgbClr val="505050"/>
                </a:solidFill>
                <a:latin typeface="Segoe UI Light"/>
              </a:rPr>
              <a:t>“But I Thought Azure had Infinite Capacity?”</a:t>
            </a:r>
          </a:p>
        </p:txBody>
      </p:sp>
      <p:sp>
        <p:nvSpPr>
          <p:cNvPr id="23" name="TextBox 22"/>
          <p:cNvSpPr txBox="1"/>
          <p:nvPr/>
        </p:nvSpPr>
        <p:spPr>
          <a:xfrm>
            <a:off x="1" y="6585960"/>
            <a:ext cx="1309795" cy="271554"/>
          </a:xfrm>
          <a:prstGeom prst="rect">
            <a:avLst/>
          </a:prstGeom>
          <a:noFill/>
        </p:spPr>
        <p:txBody>
          <a:bodyPr wrap="square" rtlCol="0" anchor="t">
            <a:spAutoFit/>
          </a:bodyPr>
          <a:lstStyle/>
          <a:p>
            <a:pPr defTabSz="914403"/>
            <a:r>
              <a:rPr lang="en-US" sz="1176" dirty="0">
                <a:solidFill>
                  <a:srgbClr val="FFFFFF"/>
                </a:solidFill>
                <a:latin typeface="Segoe UI"/>
                <a:cs typeface="Segoe UI"/>
              </a:rPr>
              <a:t>January </a:t>
            </a:r>
            <a:r>
              <a:rPr lang="en-US" sz="1176" dirty="0">
                <a:solidFill>
                  <a:srgbClr val="FFFFFF"/>
                </a:solidFill>
                <a:latin typeface="Segoe UI"/>
              </a:rPr>
              <a:t>2017 </a:t>
            </a:r>
          </a:p>
        </p:txBody>
      </p:sp>
      <p:sp>
        <p:nvSpPr>
          <p:cNvPr id="27" name="Rectangle 26">
            <a:extLst>
              <a:ext uri="{FF2B5EF4-FFF2-40B4-BE49-F238E27FC236}">
                <a16:creationId xmlns:a16="http://schemas.microsoft.com/office/drawing/2014/main" id="{F80BB620-302C-4AA7-A136-46AC64271089}"/>
              </a:ext>
            </a:extLst>
          </p:cNvPr>
          <p:cNvSpPr/>
          <p:nvPr/>
        </p:nvSpPr>
        <p:spPr>
          <a:xfrm>
            <a:off x="0" y="6468241"/>
            <a:ext cx="1881271" cy="389273"/>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228"/>
            <a:r>
              <a:rPr lang="en-US" sz="1176" b="1" dirty="0">
                <a:solidFill>
                  <a:srgbClr val="FFFFFF"/>
                </a:solidFill>
                <a:latin typeface="Segoe UI"/>
              </a:rPr>
              <a:t>Be an Architect</a:t>
            </a:r>
            <a:br>
              <a:rPr lang="en-US" sz="1765" b="1" dirty="0">
                <a:solidFill>
                  <a:srgbClr val="FFFFFF"/>
                </a:solidFill>
                <a:latin typeface="Segoe UI"/>
              </a:rPr>
            </a:br>
            <a:r>
              <a:rPr lang="en-US" sz="980" dirty="0">
                <a:solidFill>
                  <a:srgbClr val="FFFFFF"/>
                </a:solidFill>
                <a:latin typeface="Segoe UI"/>
              </a:rPr>
              <a:t>535 Exam</a:t>
            </a:r>
          </a:p>
        </p:txBody>
      </p:sp>
      <p:sp>
        <p:nvSpPr>
          <p:cNvPr id="10" name="Rectangle 9">
            <a:extLst>
              <a:ext uri="{FF2B5EF4-FFF2-40B4-BE49-F238E27FC236}">
                <a16:creationId xmlns:a16="http://schemas.microsoft.com/office/drawing/2014/main" id="{67F4E87E-D855-4684-90A8-3123617DF891}"/>
              </a:ext>
            </a:extLst>
          </p:cNvPr>
          <p:cNvSpPr/>
          <p:nvPr/>
        </p:nvSpPr>
        <p:spPr>
          <a:xfrm>
            <a:off x="1212810" y="1004806"/>
            <a:ext cx="1951043" cy="3585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sp>
        <p:nvSpPr>
          <p:cNvPr id="41" name="Rectangle 40">
            <a:extLst>
              <a:ext uri="{FF2B5EF4-FFF2-40B4-BE49-F238E27FC236}">
                <a16:creationId xmlns:a16="http://schemas.microsoft.com/office/drawing/2014/main" id="{DD275A8B-BE40-4427-BE1C-87B1FBC2958F}"/>
              </a:ext>
            </a:extLst>
          </p:cNvPr>
          <p:cNvSpPr/>
          <p:nvPr/>
        </p:nvSpPr>
        <p:spPr>
          <a:xfrm>
            <a:off x="1212810" y="1627997"/>
            <a:ext cx="1951043" cy="3585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sp>
        <p:nvSpPr>
          <p:cNvPr id="42" name="Rectangle 41">
            <a:extLst>
              <a:ext uri="{FF2B5EF4-FFF2-40B4-BE49-F238E27FC236}">
                <a16:creationId xmlns:a16="http://schemas.microsoft.com/office/drawing/2014/main" id="{01CC12CF-BD52-4E8D-9663-1E411A9011E9}"/>
              </a:ext>
            </a:extLst>
          </p:cNvPr>
          <p:cNvSpPr/>
          <p:nvPr/>
        </p:nvSpPr>
        <p:spPr>
          <a:xfrm>
            <a:off x="1212810" y="2251187"/>
            <a:ext cx="1951043" cy="3585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sp>
        <p:nvSpPr>
          <p:cNvPr id="43" name="Rectangle 42">
            <a:extLst>
              <a:ext uri="{FF2B5EF4-FFF2-40B4-BE49-F238E27FC236}">
                <a16:creationId xmlns:a16="http://schemas.microsoft.com/office/drawing/2014/main" id="{6A616E5B-E2B4-4CC3-BF4C-CE02416DBBFB}"/>
              </a:ext>
            </a:extLst>
          </p:cNvPr>
          <p:cNvSpPr/>
          <p:nvPr/>
        </p:nvSpPr>
        <p:spPr>
          <a:xfrm>
            <a:off x="1881271" y="1004806"/>
            <a:ext cx="1282582" cy="35857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sp>
        <p:nvSpPr>
          <p:cNvPr id="44" name="Rectangle 43">
            <a:extLst>
              <a:ext uri="{FF2B5EF4-FFF2-40B4-BE49-F238E27FC236}">
                <a16:creationId xmlns:a16="http://schemas.microsoft.com/office/drawing/2014/main" id="{71D002AF-4AC5-46DC-8CE1-CF976C17FEFE}"/>
              </a:ext>
            </a:extLst>
          </p:cNvPr>
          <p:cNvSpPr/>
          <p:nvPr/>
        </p:nvSpPr>
        <p:spPr>
          <a:xfrm>
            <a:off x="2742006" y="1627997"/>
            <a:ext cx="421847" cy="35857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sp>
        <p:nvSpPr>
          <p:cNvPr id="45" name="Rectangle 44">
            <a:extLst>
              <a:ext uri="{FF2B5EF4-FFF2-40B4-BE49-F238E27FC236}">
                <a16:creationId xmlns:a16="http://schemas.microsoft.com/office/drawing/2014/main" id="{2AB0534D-BA4A-43CB-8F65-13A7D30CF774}"/>
              </a:ext>
            </a:extLst>
          </p:cNvPr>
          <p:cNvSpPr/>
          <p:nvPr/>
        </p:nvSpPr>
        <p:spPr>
          <a:xfrm>
            <a:off x="2232274" y="2251187"/>
            <a:ext cx="931579" cy="35857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grpSp>
        <p:nvGrpSpPr>
          <p:cNvPr id="13" name="Group 12">
            <a:extLst>
              <a:ext uri="{FF2B5EF4-FFF2-40B4-BE49-F238E27FC236}">
                <a16:creationId xmlns:a16="http://schemas.microsoft.com/office/drawing/2014/main" id="{856D0E1B-8828-47B5-A23B-5DB9D5831338}"/>
              </a:ext>
            </a:extLst>
          </p:cNvPr>
          <p:cNvGrpSpPr/>
          <p:nvPr/>
        </p:nvGrpSpPr>
        <p:grpSpPr>
          <a:xfrm>
            <a:off x="1704966" y="968789"/>
            <a:ext cx="290020" cy="464221"/>
            <a:chOff x="1739153" y="987718"/>
            <a:chExt cx="295835" cy="473530"/>
          </a:xfrm>
        </p:grpSpPr>
        <p:sp>
          <p:nvSpPr>
            <p:cNvPr id="12" name="Rectangle 11">
              <a:extLst>
                <a:ext uri="{FF2B5EF4-FFF2-40B4-BE49-F238E27FC236}">
                  <a16:creationId xmlns:a16="http://schemas.microsoft.com/office/drawing/2014/main" id="{1E7C878B-87B5-452E-840E-5D85D55A60FD}"/>
                </a:ext>
              </a:extLst>
            </p:cNvPr>
            <p:cNvSpPr/>
            <p:nvPr/>
          </p:nvSpPr>
          <p:spPr>
            <a:xfrm>
              <a:off x="1739153" y="987718"/>
              <a:ext cx="295835" cy="473530"/>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sp>
          <p:nvSpPr>
            <p:cNvPr id="46" name="Rectangle 45">
              <a:extLst>
                <a:ext uri="{FF2B5EF4-FFF2-40B4-BE49-F238E27FC236}">
                  <a16:creationId xmlns:a16="http://schemas.microsoft.com/office/drawing/2014/main" id="{5E74AD80-6FC0-44EA-A6E7-E4DB60EC5A65}"/>
                </a:ext>
              </a:extLst>
            </p:cNvPr>
            <p:cNvSpPr/>
            <p:nvPr/>
          </p:nvSpPr>
          <p:spPr>
            <a:xfrm>
              <a:off x="1739153" y="987718"/>
              <a:ext cx="137160" cy="4735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grpSp>
      <p:grpSp>
        <p:nvGrpSpPr>
          <p:cNvPr id="47" name="Group 46">
            <a:extLst>
              <a:ext uri="{FF2B5EF4-FFF2-40B4-BE49-F238E27FC236}">
                <a16:creationId xmlns:a16="http://schemas.microsoft.com/office/drawing/2014/main" id="{8E22ECCA-4C34-47E1-AE0C-C92A8FFAC100}"/>
              </a:ext>
            </a:extLst>
          </p:cNvPr>
          <p:cNvGrpSpPr/>
          <p:nvPr/>
        </p:nvGrpSpPr>
        <p:grpSpPr>
          <a:xfrm>
            <a:off x="2553053" y="1575171"/>
            <a:ext cx="290020" cy="464221"/>
            <a:chOff x="1739153" y="987718"/>
            <a:chExt cx="295835" cy="473530"/>
          </a:xfrm>
        </p:grpSpPr>
        <p:sp>
          <p:nvSpPr>
            <p:cNvPr id="48" name="Rectangle 47">
              <a:extLst>
                <a:ext uri="{FF2B5EF4-FFF2-40B4-BE49-F238E27FC236}">
                  <a16:creationId xmlns:a16="http://schemas.microsoft.com/office/drawing/2014/main" id="{1E8A1846-9826-4671-B7EA-73494BA5211E}"/>
                </a:ext>
              </a:extLst>
            </p:cNvPr>
            <p:cNvSpPr/>
            <p:nvPr/>
          </p:nvSpPr>
          <p:spPr>
            <a:xfrm>
              <a:off x="1739153" y="987718"/>
              <a:ext cx="295835" cy="473530"/>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sp>
          <p:nvSpPr>
            <p:cNvPr id="49" name="Rectangle 48">
              <a:extLst>
                <a:ext uri="{FF2B5EF4-FFF2-40B4-BE49-F238E27FC236}">
                  <a16:creationId xmlns:a16="http://schemas.microsoft.com/office/drawing/2014/main" id="{98D8A373-286C-4285-82B3-3A922ABC6DCD}"/>
                </a:ext>
              </a:extLst>
            </p:cNvPr>
            <p:cNvSpPr/>
            <p:nvPr/>
          </p:nvSpPr>
          <p:spPr>
            <a:xfrm>
              <a:off x="1739153" y="987718"/>
              <a:ext cx="137160" cy="4735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grpSp>
      <p:grpSp>
        <p:nvGrpSpPr>
          <p:cNvPr id="50" name="Group 49">
            <a:extLst>
              <a:ext uri="{FF2B5EF4-FFF2-40B4-BE49-F238E27FC236}">
                <a16:creationId xmlns:a16="http://schemas.microsoft.com/office/drawing/2014/main" id="{CAD4B641-770F-42A1-9968-ADAAE074CF72}"/>
              </a:ext>
            </a:extLst>
          </p:cNvPr>
          <p:cNvGrpSpPr/>
          <p:nvPr/>
        </p:nvGrpSpPr>
        <p:grpSpPr>
          <a:xfrm>
            <a:off x="2087264" y="2199477"/>
            <a:ext cx="290020" cy="464221"/>
            <a:chOff x="1739153" y="987718"/>
            <a:chExt cx="295835" cy="473530"/>
          </a:xfrm>
        </p:grpSpPr>
        <p:sp>
          <p:nvSpPr>
            <p:cNvPr id="51" name="Rectangle 50">
              <a:extLst>
                <a:ext uri="{FF2B5EF4-FFF2-40B4-BE49-F238E27FC236}">
                  <a16:creationId xmlns:a16="http://schemas.microsoft.com/office/drawing/2014/main" id="{378D9229-0E15-4524-BDAB-0B10B0C47B40}"/>
                </a:ext>
              </a:extLst>
            </p:cNvPr>
            <p:cNvSpPr/>
            <p:nvPr/>
          </p:nvSpPr>
          <p:spPr>
            <a:xfrm>
              <a:off x="1739153" y="987718"/>
              <a:ext cx="295835" cy="473530"/>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sp>
          <p:nvSpPr>
            <p:cNvPr id="52" name="Rectangle 51">
              <a:extLst>
                <a:ext uri="{FF2B5EF4-FFF2-40B4-BE49-F238E27FC236}">
                  <a16:creationId xmlns:a16="http://schemas.microsoft.com/office/drawing/2014/main" id="{0E4A4CDC-6B20-4CCB-A998-A5792CA7B87D}"/>
                </a:ext>
              </a:extLst>
            </p:cNvPr>
            <p:cNvSpPr/>
            <p:nvPr/>
          </p:nvSpPr>
          <p:spPr>
            <a:xfrm>
              <a:off x="1739153" y="987718"/>
              <a:ext cx="137160" cy="4735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3"/>
              <a:endParaRPr lang="en-US" sz="1765">
                <a:solidFill>
                  <a:srgbClr val="FFFFFF"/>
                </a:solidFill>
                <a:latin typeface="Segoe UI"/>
              </a:endParaRPr>
            </a:p>
          </p:txBody>
        </p:sp>
      </p:grpSp>
      <p:pic>
        <p:nvPicPr>
          <p:cNvPr id="84" name="tmp4285">
            <a:hlinkClick r:id="" action="ppaction://media"/>
            <a:extLst>
              <a:ext uri="{FF2B5EF4-FFF2-40B4-BE49-F238E27FC236}">
                <a16:creationId xmlns:a16="http://schemas.microsoft.com/office/drawing/2014/main" id="{8E45F45C-C156-41CD-B6F5-4495A6626103}"/>
              </a:ext>
            </a:extLst>
          </p:cNvPr>
          <p:cNvPicPr>
            <a:picLocks noChangeAspect="1"/>
          </p:cNvPicPr>
          <p:nvPr>
            <a:videoFile r:link="rId1"/>
            <p:custDataLst>
              <p:tags r:id="rId2"/>
            </p:custDataLst>
            <p:extLst>
              <p:ext uri="{DAA4B4D4-6D71-4841-9C94-3DE7FCFB9230}">
                <p14:media xmlns:p14="http://schemas.microsoft.com/office/powerpoint/2010/main" r:embed="rId3">
                  <p14:trim end="163533.3537"/>
                </p14:media>
              </p:ext>
            </p:extLst>
          </p:nvPr>
        </p:nvPicPr>
        <p:blipFill>
          <a:blip r:embed="rId6"/>
          <a:stretch>
            <a:fillRect/>
          </a:stretch>
        </p:blipFill>
        <p:spPr>
          <a:xfrm>
            <a:off x="11868292" y="100090"/>
            <a:ext cx="224106" cy="224106"/>
          </a:xfrm>
          <a:prstGeom prst="rect">
            <a:avLst/>
          </a:prstGeom>
        </p:spPr>
      </p:pic>
      <p:sp>
        <p:nvSpPr>
          <p:cNvPr id="85" name="Rectangle 84">
            <a:extLst>
              <a:ext uri="{FF2B5EF4-FFF2-40B4-BE49-F238E27FC236}">
                <a16:creationId xmlns:a16="http://schemas.microsoft.com/office/drawing/2014/main" id="{6005851F-D056-4C78-BA30-1023D573A1CC}"/>
              </a:ext>
            </a:extLst>
          </p:cNvPr>
          <p:cNvSpPr/>
          <p:nvPr/>
        </p:nvSpPr>
        <p:spPr>
          <a:xfrm>
            <a:off x="4333259" y="487"/>
            <a:ext cx="7858742" cy="5997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17140" tIns="89642" rtlCol="0" anchor="t"/>
          <a:lstStyle/>
          <a:p>
            <a:pPr defTabSz="914403"/>
            <a:r>
              <a:rPr lang="en-US" sz="2353" b="1" dirty="0">
                <a:solidFill>
                  <a:srgbClr val="FFFFFF"/>
                </a:solidFill>
                <a:latin typeface="Segoe UI"/>
              </a:rPr>
              <a:t>Good to know</a:t>
            </a:r>
          </a:p>
        </p:txBody>
      </p:sp>
      <p:pic>
        <p:nvPicPr>
          <p:cNvPr id="86" name="Picture 4" descr="\\MAGNUM\Projects\Microsoft\Cloud Power FY12\Design\ICONS_PNG\Check_mark.png">
            <a:extLst>
              <a:ext uri="{FF2B5EF4-FFF2-40B4-BE49-F238E27FC236}">
                <a16:creationId xmlns:a16="http://schemas.microsoft.com/office/drawing/2014/main" id="{FB76DF39-236F-446E-A7FC-E851DD8E89EF}"/>
              </a:ext>
            </a:extLst>
          </p:cNvPr>
          <p:cNvPicPr>
            <a:picLocks noChangeAspect="1" noChangeArrowheads="1"/>
          </p:cNvPicPr>
          <p:nvPr/>
        </p:nvPicPr>
        <p:blipFill>
          <a:blip r:embed="rId7" cstate="print">
            <a:lum bright="100000"/>
          </a:blip>
          <a:srcRect/>
          <a:stretch>
            <a:fillRect/>
          </a:stretch>
        </p:blipFill>
        <p:spPr bwMode="auto">
          <a:xfrm>
            <a:off x="4481170" y="44448"/>
            <a:ext cx="491728" cy="436773"/>
          </a:xfrm>
          <a:prstGeom prst="rect">
            <a:avLst/>
          </a:prstGeom>
          <a:noFill/>
        </p:spPr>
      </p:pic>
      <p:sp>
        <p:nvSpPr>
          <p:cNvPr id="87" name="TextBox 86">
            <a:extLst>
              <a:ext uri="{FF2B5EF4-FFF2-40B4-BE49-F238E27FC236}">
                <a16:creationId xmlns:a16="http://schemas.microsoft.com/office/drawing/2014/main" id="{9DB47AB8-E4EF-4CD0-98CA-C23D0068D182}"/>
              </a:ext>
            </a:extLst>
          </p:cNvPr>
          <p:cNvSpPr txBox="1"/>
          <p:nvPr/>
        </p:nvSpPr>
        <p:spPr>
          <a:xfrm>
            <a:off x="4342319" y="100090"/>
            <a:ext cx="7849681" cy="3060118"/>
          </a:xfrm>
          <a:prstGeom prst="rect">
            <a:avLst/>
          </a:prstGeom>
          <a:noFill/>
        </p:spPr>
        <p:txBody>
          <a:bodyPr wrap="square" numCol="1" rtlCol="0">
            <a:noAutofit/>
          </a:bodyPr>
          <a:lstStyle/>
          <a:p>
            <a:pPr marL="168072" indent="-168072" defTabSz="914403">
              <a:lnSpc>
                <a:spcPct val="150000"/>
              </a:lnSpc>
              <a:spcBef>
                <a:spcPts val="196"/>
              </a:spcBef>
              <a:buFont typeface="Arial" panose="020B0604020202020204" pitchFamily="34" charset="0"/>
              <a:buChar char="•"/>
            </a:pPr>
            <a:r>
              <a:rPr lang="en-US" dirty="0">
                <a:solidFill>
                  <a:srgbClr val="505050"/>
                </a:solidFill>
              </a:rPr>
              <a:t>Azure </a:t>
            </a:r>
            <a:r>
              <a:rPr lang="en-US" b="1" dirty="0">
                <a:solidFill>
                  <a:srgbClr val="505050"/>
                </a:solidFill>
              </a:rPr>
              <a:t>DOES </a:t>
            </a:r>
            <a:r>
              <a:rPr lang="en-US" dirty="0">
                <a:solidFill>
                  <a:srgbClr val="505050"/>
                </a:solidFill>
              </a:rPr>
              <a:t>have limits!! Per Azure Sub and even per Azure Region</a:t>
            </a:r>
          </a:p>
          <a:p>
            <a:pPr marL="168072" indent="-168072" defTabSz="914403">
              <a:lnSpc>
                <a:spcPct val="150000"/>
              </a:lnSpc>
              <a:spcBef>
                <a:spcPts val="196"/>
              </a:spcBef>
              <a:buFont typeface="Arial" panose="020B0604020202020204" pitchFamily="34" charset="0"/>
              <a:buChar char="•"/>
            </a:pPr>
            <a:r>
              <a:rPr lang="en-US" dirty="0">
                <a:solidFill>
                  <a:srgbClr val="505050"/>
                </a:solidFill>
              </a:rPr>
              <a:t>Know the Service-specific quota limits - </a:t>
            </a:r>
            <a:r>
              <a:rPr lang="en-US" dirty="0">
                <a:solidFill>
                  <a:srgbClr val="505050"/>
                </a:solidFill>
                <a:hlinkClick r:id="rId8"/>
              </a:rPr>
              <a:t>Limits</a:t>
            </a:r>
            <a:endParaRPr lang="en-US" dirty="0">
              <a:solidFill>
                <a:srgbClr val="505050"/>
              </a:solidFill>
            </a:endParaRPr>
          </a:p>
          <a:p>
            <a:pPr marL="168072" indent="-168072" defTabSz="914403">
              <a:lnSpc>
                <a:spcPct val="150000"/>
              </a:lnSpc>
              <a:spcBef>
                <a:spcPts val="196"/>
              </a:spcBef>
              <a:buFont typeface="Arial" panose="020B0604020202020204" pitchFamily="34" charset="0"/>
              <a:buChar char="•"/>
            </a:pPr>
            <a:r>
              <a:rPr lang="en-US" dirty="0"/>
              <a:t>Some limits are a hard maximum, while others are a soft limit that can be increases upon request.</a:t>
            </a:r>
          </a:p>
          <a:p>
            <a:pPr marL="168072" indent="-168072" defTabSz="914403">
              <a:lnSpc>
                <a:spcPct val="150000"/>
              </a:lnSpc>
              <a:spcBef>
                <a:spcPts val="196"/>
              </a:spcBef>
              <a:buFont typeface="Arial" panose="020B0604020202020204" pitchFamily="34" charset="0"/>
              <a:buChar char="•"/>
            </a:pPr>
            <a:r>
              <a:rPr lang="en-US" dirty="0">
                <a:solidFill>
                  <a:srgbClr val="505050"/>
                </a:solidFill>
              </a:rPr>
              <a:t>Involve your Microsoft Architects in planning…. EARLY!!!</a:t>
            </a:r>
          </a:p>
          <a:p>
            <a:pPr marL="168072" indent="-168072" defTabSz="914403">
              <a:lnSpc>
                <a:spcPct val="150000"/>
              </a:lnSpc>
              <a:spcBef>
                <a:spcPts val="196"/>
              </a:spcBef>
              <a:buFont typeface="Arial" panose="020B0604020202020204" pitchFamily="34" charset="0"/>
              <a:buChar char="•"/>
            </a:pPr>
            <a:r>
              <a:rPr lang="en-US" dirty="0">
                <a:solidFill>
                  <a:srgbClr val="505050"/>
                </a:solidFill>
              </a:rPr>
              <a:t>You can increase quota! </a:t>
            </a:r>
          </a:p>
          <a:p>
            <a:pPr marL="168072" indent="-168072" defTabSz="914403">
              <a:lnSpc>
                <a:spcPct val="150000"/>
              </a:lnSpc>
              <a:spcBef>
                <a:spcPts val="196"/>
              </a:spcBef>
              <a:buFont typeface="Arial" panose="020B0604020202020204" pitchFamily="34" charset="0"/>
              <a:buChar char="•"/>
            </a:pPr>
            <a:endParaRPr lang="en-US" sz="3529" dirty="0">
              <a:solidFill>
                <a:srgbClr val="505050"/>
              </a:solidFill>
              <a:latin typeface="Segoe UI"/>
            </a:endParaRPr>
          </a:p>
        </p:txBody>
      </p:sp>
      <p:sp>
        <p:nvSpPr>
          <p:cNvPr id="88" name="Rectangle 87">
            <a:extLst>
              <a:ext uri="{FF2B5EF4-FFF2-40B4-BE49-F238E27FC236}">
                <a16:creationId xmlns:a16="http://schemas.microsoft.com/office/drawing/2014/main" id="{F42A3699-3F8E-4C5B-9C75-81DEEE6E1946}"/>
              </a:ext>
            </a:extLst>
          </p:cNvPr>
          <p:cNvSpPr/>
          <p:nvPr/>
        </p:nvSpPr>
        <p:spPr>
          <a:xfrm>
            <a:off x="4333258" y="3160208"/>
            <a:ext cx="7858742" cy="5997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717140" tIns="89642" rtlCol="0" anchor="t"/>
          <a:lstStyle/>
          <a:p>
            <a:pPr defTabSz="914403"/>
            <a:r>
              <a:rPr lang="en-US" sz="2353" b="1" dirty="0">
                <a:solidFill>
                  <a:srgbClr val="FFFFFF"/>
                </a:solidFill>
                <a:latin typeface="Segoe UI"/>
              </a:rPr>
              <a:t>Limits are Good….</a:t>
            </a:r>
            <a:r>
              <a:rPr lang="en-US" sz="2353" b="1" dirty="0" err="1">
                <a:solidFill>
                  <a:srgbClr val="FFFFFF"/>
                </a:solidFill>
                <a:latin typeface="Segoe UI"/>
              </a:rPr>
              <a:t>Kinda</a:t>
            </a:r>
            <a:endParaRPr lang="en-US" sz="2353" b="1" dirty="0">
              <a:solidFill>
                <a:srgbClr val="FFFFFF"/>
              </a:solidFill>
              <a:latin typeface="Segoe UI"/>
            </a:endParaRPr>
          </a:p>
        </p:txBody>
      </p:sp>
      <p:sp>
        <p:nvSpPr>
          <p:cNvPr id="2" name="Text Placeholder 1">
            <a:extLst>
              <a:ext uri="{FF2B5EF4-FFF2-40B4-BE49-F238E27FC236}">
                <a16:creationId xmlns:a16="http://schemas.microsoft.com/office/drawing/2014/main" id="{DD9C27CE-C340-4CF9-9098-5774AE01AB19}"/>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4203162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8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4"/>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91">
            <a:extLst>
              <a:ext uri="{FF2B5EF4-FFF2-40B4-BE49-F238E27FC236}">
                <a16:creationId xmlns:a16="http://schemas.microsoft.com/office/drawing/2014/main" id="{034B448A-FC0A-47E4-A885-3AD4BE7F4B78}"/>
              </a:ext>
            </a:extLst>
          </p:cNvPr>
          <p:cNvSpPr/>
          <p:nvPr/>
        </p:nvSpPr>
        <p:spPr>
          <a:xfrm>
            <a:off x="4333260" y="2753895"/>
            <a:ext cx="7858741" cy="410361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89642" rtlCol="0" anchor="t"/>
          <a:lstStyle/>
          <a:p>
            <a:pPr defTabSz="914102" fontAlgn="base">
              <a:spcBef>
                <a:spcPct val="0"/>
              </a:spcBef>
              <a:spcAft>
                <a:spcPts val="784"/>
              </a:spcAft>
            </a:pPr>
            <a:endParaRPr lang="en-US" sz="1176" dirty="0">
              <a:solidFill>
                <a:schemeClr val="tx1"/>
              </a:solidFill>
              <a:ea typeface="Segoe UI" pitchFamily="34" charset="0"/>
              <a:cs typeface="Segoe UI" pitchFamily="34" charset="0"/>
            </a:endParaRPr>
          </a:p>
        </p:txBody>
      </p:sp>
      <p:sp>
        <p:nvSpPr>
          <p:cNvPr id="91" name="Rectangle 90">
            <a:extLst>
              <a:ext uri="{FF2B5EF4-FFF2-40B4-BE49-F238E27FC236}">
                <a16:creationId xmlns:a16="http://schemas.microsoft.com/office/drawing/2014/main" id="{AAB6B9C6-CCA5-4D35-A6EE-D46770A0B071}"/>
              </a:ext>
            </a:extLst>
          </p:cNvPr>
          <p:cNvSpPr/>
          <p:nvPr/>
        </p:nvSpPr>
        <p:spPr>
          <a:xfrm>
            <a:off x="4333260" y="566312"/>
            <a:ext cx="7858741" cy="138535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89642" rtlCol="0" anchor="t"/>
          <a:lstStyle/>
          <a:p>
            <a:pPr defTabSz="914102" fontAlgn="base">
              <a:spcBef>
                <a:spcPct val="0"/>
              </a:spcBef>
              <a:spcAft>
                <a:spcPts val="784"/>
              </a:spcAft>
            </a:pPr>
            <a:endParaRPr lang="en-US" sz="1176" dirty="0">
              <a:solidFill>
                <a:schemeClr val="tx1"/>
              </a:solidFill>
              <a:ea typeface="Segoe UI" pitchFamily="34" charset="0"/>
              <a:cs typeface="Segoe UI" pitchFamily="34" charset="0"/>
            </a:endParaRPr>
          </a:p>
        </p:txBody>
      </p:sp>
      <p:sp>
        <p:nvSpPr>
          <p:cNvPr id="8" name="Rectangle 7"/>
          <p:cNvSpPr/>
          <p:nvPr/>
        </p:nvSpPr>
        <p:spPr>
          <a:xfrm>
            <a:off x="0" y="2949112"/>
            <a:ext cx="4251751" cy="1538804"/>
          </a:xfrm>
          <a:prstGeom prst="rect">
            <a:avLst/>
          </a:prstGeom>
        </p:spPr>
        <p:txBody>
          <a:bodyPr wrap="square" lIns="268851">
            <a:noAutofit/>
          </a:bodyPr>
          <a:lstStyle/>
          <a:p>
            <a:pPr defTabSz="914228"/>
            <a:r>
              <a:rPr lang="en-US" sz="4705" dirty="0">
                <a:latin typeface="Segoe UI Light"/>
              </a:rPr>
              <a:t>“How do I increase Azure Quota?”</a:t>
            </a:r>
          </a:p>
        </p:txBody>
      </p:sp>
      <p:sp>
        <p:nvSpPr>
          <p:cNvPr id="23" name="TextBox 22"/>
          <p:cNvSpPr txBox="1"/>
          <p:nvPr/>
        </p:nvSpPr>
        <p:spPr>
          <a:xfrm>
            <a:off x="1" y="6585960"/>
            <a:ext cx="1309795" cy="271554"/>
          </a:xfrm>
          <a:prstGeom prst="rect">
            <a:avLst/>
          </a:prstGeom>
          <a:noFill/>
        </p:spPr>
        <p:txBody>
          <a:bodyPr wrap="square" rtlCol="0" anchor="t">
            <a:spAutoFit/>
          </a:bodyPr>
          <a:lstStyle/>
          <a:p>
            <a:r>
              <a:rPr lang="en-US" sz="1176" dirty="0">
                <a:solidFill>
                  <a:schemeClr val="bg1"/>
                </a:solidFill>
                <a:cs typeface="Segoe UI"/>
              </a:rPr>
              <a:t>January </a:t>
            </a:r>
            <a:r>
              <a:rPr lang="en-US" sz="1176" dirty="0">
                <a:solidFill>
                  <a:schemeClr val="bg1"/>
                </a:solidFill>
              </a:rPr>
              <a:t>2017 </a:t>
            </a:r>
          </a:p>
        </p:txBody>
      </p:sp>
      <p:sp>
        <p:nvSpPr>
          <p:cNvPr id="27" name="Rectangle 26">
            <a:extLst>
              <a:ext uri="{FF2B5EF4-FFF2-40B4-BE49-F238E27FC236}">
                <a16:creationId xmlns:a16="http://schemas.microsoft.com/office/drawing/2014/main" id="{F80BB620-302C-4AA7-A136-46AC64271089}"/>
              </a:ext>
            </a:extLst>
          </p:cNvPr>
          <p:cNvSpPr/>
          <p:nvPr/>
        </p:nvSpPr>
        <p:spPr>
          <a:xfrm>
            <a:off x="0" y="6468241"/>
            <a:ext cx="1881271" cy="389273"/>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228"/>
            <a:r>
              <a:rPr lang="en-US" sz="1176" b="1" dirty="0">
                <a:solidFill>
                  <a:srgbClr val="FFFFFF"/>
                </a:solidFill>
                <a:latin typeface="Segoe UI"/>
              </a:rPr>
              <a:t>Support Type: </a:t>
            </a:r>
            <a:br>
              <a:rPr lang="en-US" sz="1765" b="1" dirty="0">
                <a:solidFill>
                  <a:srgbClr val="FFFFFF"/>
                </a:solidFill>
                <a:latin typeface="Segoe UI"/>
              </a:rPr>
            </a:br>
            <a:r>
              <a:rPr lang="en-US" sz="980" dirty="0">
                <a:solidFill>
                  <a:srgbClr val="FFFFFF"/>
                </a:solidFill>
                <a:latin typeface="Segoe UI"/>
              </a:rPr>
              <a:t>Free Assisted - Billing</a:t>
            </a:r>
          </a:p>
        </p:txBody>
      </p:sp>
      <p:sp>
        <p:nvSpPr>
          <p:cNvPr id="10" name="Rectangle 9">
            <a:extLst>
              <a:ext uri="{FF2B5EF4-FFF2-40B4-BE49-F238E27FC236}">
                <a16:creationId xmlns:a16="http://schemas.microsoft.com/office/drawing/2014/main" id="{67F4E87E-D855-4684-90A8-3123617DF891}"/>
              </a:ext>
            </a:extLst>
          </p:cNvPr>
          <p:cNvSpPr/>
          <p:nvPr/>
        </p:nvSpPr>
        <p:spPr>
          <a:xfrm>
            <a:off x="1212810" y="1004806"/>
            <a:ext cx="1951043" cy="3585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sp>
        <p:nvSpPr>
          <p:cNvPr id="41" name="Rectangle 40">
            <a:extLst>
              <a:ext uri="{FF2B5EF4-FFF2-40B4-BE49-F238E27FC236}">
                <a16:creationId xmlns:a16="http://schemas.microsoft.com/office/drawing/2014/main" id="{DD275A8B-BE40-4427-BE1C-87B1FBC2958F}"/>
              </a:ext>
            </a:extLst>
          </p:cNvPr>
          <p:cNvSpPr/>
          <p:nvPr/>
        </p:nvSpPr>
        <p:spPr>
          <a:xfrm>
            <a:off x="1212810" y="1627997"/>
            <a:ext cx="1951043" cy="3585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sp>
        <p:nvSpPr>
          <p:cNvPr id="42" name="Rectangle 41">
            <a:extLst>
              <a:ext uri="{FF2B5EF4-FFF2-40B4-BE49-F238E27FC236}">
                <a16:creationId xmlns:a16="http://schemas.microsoft.com/office/drawing/2014/main" id="{01CC12CF-BD52-4E8D-9663-1E411A9011E9}"/>
              </a:ext>
            </a:extLst>
          </p:cNvPr>
          <p:cNvSpPr/>
          <p:nvPr/>
        </p:nvSpPr>
        <p:spPr>
          <a:xfrm>
            <a:off x="1212810" y="2251187"/>
            <a:ext cx="1951043" cy="3585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sp>
        <p:nvSpPr>
          <p:cNvPr id="43" name="Rectangle 42">
            <a:extLst>
              <a:ext uri="{FF2B5EF4-FFF2-40B4-BE49-F238E27FC236}">
                <a16:creationId xmlns:a16="http://schemas.microsoft.com/office/drawing/2014/main" id="{6A616E5B-E2B4-4CC3-BF4C-CE02416DBBFB}"/>
              </a:ext>
            </a:extLst>
          </p:cNvPr>
          <p:cNvSpPr/>
          <p:nvPr/>
        </p:nvSpPr>
        <p:spPr>
          <a:xfrm>
            <a:off x="1881271" y="1004806"/>
            <a:ext cx="1282582" cy="35857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sp>
        <p:nvSpPr>
          <p:cNvPr id="44" name="Rectangle 43">
            <a:extLst>
              <a:ext uri="{FF2B5EF4-FFF2-40B4-BE49-F238E27FC236}">
                <a16:creationId xmlns:a16="http://schemas.microsoft.com/office/drawing/2014/main" id="{71D002AF-4AC5-46DC-8CE1-CF976C17FEFE}"/>
              </a:ext>
            </a:extLst>
          </p:cNvPr>
          <p:cNvSpPr/>
          <p:nvPr/>
        </p:nvSpPr>
        <p:spPr>
          <a:xfrm>
            <a:off x="2742006" y="1627997"/>
            <a:ext cx="421847" cy="35857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sp>
        <p:nvSpPr>
          <p:cNvPr id="45" name="Rectangle 44">
            <a:extLst>
              <a:ext uri="{FF2B5EF4-FFF2-40B4-BE49-F238E27FC236}">
                <a16:creationId xmlns:a16="http://schemas.microsoft.com/office/drawing/2014/main" id="{2AB0534D-BA4A-43CB-8F65-13A7D30CF774}"/>
              </a:ext>
            </a:extLst>
          </p:cNvPr>
          <p:cNvSpPr/>
          <p:nvPr/>
        </p:nvSpPr>
        <p:spPr>
          <a:xfrm>
            <a:off x="2232274" y="2251187"/>
            <a:ext cx="931579" cy="35857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grpSp>
        <p:nvGrpSpPr>
          <p:cNvPr id="13" name="Group 12">
            <a:extLst>
              <a:ext uri="{FF2B5EF4-FFF2-40B4-BE49-F238E27FC236}">
                <a16:creationId xmlns:a16="http://schemas.microsoft.com/office/drawing/2014/main" id="{856D0E1B-8828-47B5-A23B-5DB9D5831338}"/>
              </a:ext>
            </a:extLst>
          </p:cNvPr>
          <p:cNvGrpSpPr/>
          <p:nvPr/>
        </p:nvGrpSpPr>
        <p:grpSpPr>
          <a:xfrm>
            <a:off x="1704966" y="968789"/>
            <a:ext cx="290020" cy="464221"/>
            <a:chOff x="1739153" y="987718"/>
            <a:chExt cx="295835" cy="473530"/>
          </a:xfrm>
        </p:grpSpPr>
        <p:sp>
          <p:nvSpPr>
            <p:cNvPr id="12" name="Rectangle 11">
              <a:extLst>
                <a:ext uri="{FF2B5EF4-FFF2-40B4-BE49-F238E27FC236}">
                  <a16:creationId xmlns:a16="http://schemas.microsoft.com/office/drawing/2014/main" id="{1E7C878B-87B5-452E-840E-5D85D55A60FD}"/>
                </a:ext>
              </a:extLst>
            </p:cNvPr>
            <p:cNvSpPr/>
            <p:nvPr/>
          </p:nvSpPr>
          <p:spPr>
            <a:xfrm>
              <a:off x="1739153" y="987718"/>
              <a:ext cx="295835" cy="473530"/>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sp>
          <p:nvSpPr>
            <p:cNvPr id="46" name="Rectangle 45">
              <a:extLst>
                <a:ext uri="{FF2B5EF4-FFF2-40B4-BE49-F238E27FC236}">
                  <a16:creationId xmlns:a16="http://schemas.microsoft.com/office/drawing/2014/main" id="{5E74AD80-6FC0-44EA-A6E7-E4DB60EC5A65}"/>
                </a:ext>
              </a:extLst>
            </p:cNvPr>
            <p:cNvSpPr/>
            <p:nvPr/>
          </p:nvSpPr>
          <p:spPr>
            <a:xfrm>
              <a:off x="1739153" y="987718"/>
              <a:ext cx="137160" cy="4735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grpSp>
      <p:grpSp>
        <p:nvGrpSpPr>
          <p:cNvPr id="47" name="Group 46">
            <a:extLst>
              <a:ext uri="{FF2B5EF4-FFF2-40B4-BE49-F238E27FC236}">
                <a16:creationId xmlns:a16="http://schemas.microsoft.com/office/drawing/2014/main" id="{8E22ECCA-4C34-47E1-AE0C-C92A8FFAC100}"/>
              </a:ext>
            </a:extLst>
          </p:cNvPr>
          <p:cNvGrpSpPr/>
          <p:nvPr/>
        </p:nvGrpSpPr>
        <p:grpSpPr>
          <a:xfrm>
            <a:off x="2553053" y="1575171"/>
            <a:ext cx="290020" cy="464221"/>
            <a:chOff x="1739153" y="987718"/>
            <a:chExt cx="295835" cy="473530"/>
          </a:xfrm>
        </p:grpSpPr>
        <p:sp>
          <p:nvSpPr>
            <p:cNvPr id="48" name="Rectangle 47">
              <a:extLst>
                <a:ext uri="{FF2B5EF4-FFF2-40B4-BE49-F238E27FC236}">
                  <a16:creationId xmlns:a16="http://schemas.microsoft.com/office/drawing/2014/main" id="{1E8A1846-9826-4671-B7EA-73494BA5211E}"/>
                </a:ext>
              </a:extLst>
            </p:cNvPr>
            <p:cNvSpPr/>
            <p:nvPr/>
          </p:nvSpPr>
          <p:spPr>
            <a:xfrm>
              <a:off x="1739153" y="987718"/>
              <a:ext cx="295835" cy="473530"/>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sp>
          <p:nvSpPr>
            <p:cNvPr id="49" name="Rectangle 48">
              <a:extLst>
                <a:ext uri="{FF2B5EF4-FFF2-40B4-BE49-F238E27FC236}">
                  <a16:creationId xmlns:a16="http://schemas.microsoft.com/office/drawing/2014/main" id="{98D8A373-286C-4285-82B3-3A922ABC6DCD}"/>
                </a:ext>
              </a:extLst>
            </p:cNvPr>
            <p:cNvSpPr/>
            <p:nvPr/>
          </p:nvSpPr>
          <p:spPr>
            <a:xfrm>
              <a:off x="1739153" y="987718"/>
              <a:ext cx="137160" cy="4735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grpSp>
      <p:grpSp>
        <p:nvGrpSpPr>
          <p:cNvPr id="50" name="Group 49">
            <a:extLst>
              <a:ext uri="{FF2B5EF4-FFF2-40B4-BE49-F238E27FC236}">
                <a16:creationId xmlns:a16="http://schemas.microsoft.com/office/drawing/2014/main" id="{CAD4B641-770F-42A1-9968-ADAAE074CF72}"/>
              </a:ext>
            </a:extLst>
          </p:cNvPr>
          <p:cNvGrpSpPr/>
          <p:nvPr/>
        </p:nvGrpSpPr>
        <p:grpSpPr>
          <a:xfrm>
            <a:off x="2087264" y="2199477"/>
            <a:ext cx="290020" cy="464221"/>
            <a:chOff x="1739153" y="987718"/>
            <a:chExt cx="295835" cy="473530"/>
          </a:xfrm>
        </p:grpSpPr>
        <p:sp>
          <p:nvSpPr>
            <p:cNvPr id="51" name="Rectangle 50">
              <a:extLst>
                <a:ext uri="{FF2B5EF4-FFF2-40B4-BE49-F238E27FC236}">
                  <a16:creationId xmlns:a16="http://schemas.microsoft.com/office/drawing/2014/main" id="{378D9229-0E15-4524-BDAB-0B10B0C47B40}"/>
                </a:ext>
              </a:extLst>
            </p:cNvPr>
            <p:cNvSpPr/>
            <p:nvPr/>
          </p:nvSpPr>
          <p:spPr>
            <a:xfrm>
              <a:off x="1739153" y="987718"/>
              <a:ext cx="295835" cy="473530"/>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sp>
          <p:nvSpPr>
            <p:cNvPr id="52" name="Rectangle 51">
              <a:extLst>
                <a:ext uri="{FF2B5EF4-FFF2-40B4-BE49-F238E27FC236}">
                  <a16:creationId xmlns:a16="http://schemas.microsoft.com/office/drawing/2014/main" id="{0E4A4CDC-6B20-4CCB-A998-A5792CA7B87D}"/>
                </a:ext>
              </a:extLst>
            </p:cNvPr>
            <p:cNvSpPr/>
            <p:nvPr/>
          </p:nvSpPr>
          <p:spPr>
            <a:xfrm>
              <a:off x="1739153" y="987718"/>
              <a:ext cx="137160" cy="47353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p>
          </p:txBody>
        </p:sp>
      </p:grpSp>
      <p:pic>
        <p:nvPicPr>
          <p:cNvPr id="84" name="tmp4285">
            <a:hlinkClick r:id="" action="ppaction://media"/>
            <a:extLst>
              <a:ext uri="{FF2B5EF4-FFF2-40B4-BE49-F238E27FC236}">
                <a16:creationId xmlns:a16="http://schemas.microsoft.com/office/drawing/2014/main" id="{8E45F45C-C156-41CD-B6F5-4495A6626103}"/>
              </a:ext>
            </a:extLst>
          </p:cNvPr>
          <p:cNvPicPr>
            <a:picLocks noChangeAspect="1"/>
          </p:cNvPicPr>
          <p:nvPr>
            <a:videoFile r:link="rId1"/>
            <p:custDataLst>
              <p:tags r:id="rId2"/>
            </p:custDataLst>
            <p:extLst>
              <p:ext uri="{DAA4B4D4-6D71-4841-9C94-3DE7FCFB9230}">
                <p14:media xmlns:p14="http://schemas.microsoft.com/office/powerpoint/2010/main" r:embed="rId3">
                  <p14:trim end="163533.3537"/>
                </p14:media>
              </p:ext>
            </p:extLst>
          </p:nvPr>
        </p:nvPicPr>
        <p:blipFill>
          <a:blip r:embed="rId6"/>
          <a:stretch>
            <a:fillRect/>
          </a:stretch>
        </p:blipFill>
        <p:spPr>
          <a:xfrm>
            <a:off x="11868292" y="100090"/>
            <a:ext cx="224106" cy="224106"/>
          </a:xfrm>
          <a:prstGeom prst="rect">
            <a:avLst/>
          </a:prstGeom>
        </p:spPr>
      </p:pic>
      <p:sp>
        <p:nvSpPr>
          <p:cNvPr id="85" name="Rectangle 84">
            <a:extLst>
              <a:ext uri="{FF2B5EF4-FFF2-40B4-BE49-F238E27FC236}">
                <a16:creationId xmlns:a16="http://schemas.microsoft.com/office/drawing/2014/main" id="{6005851F-D056-4C78-BA30-1023D573A1CC}"/>
              </a:ext>
            </a:extLst>
          </p:cNvPr>
          <p:cNvSpPr/>
          <p:nvPr/>
        </p:nvSpPr>
        <p:spPr>
          <a:xfrm>
            <a:off x="4333259" y="487"/>
            <a:ext cx="7858742" cy="5997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17140" tIns="89642" rtlCol="0" anchor="t"/>
          <a:lstStyle/>
          <a:p>
            <a:r>
              <a:rPr lang="en-US" sz="2353" b="1" dirty="0"/>
              <a:t>Good to know</a:t>
            </a:r>
          </a:p>
        </p:txBody>
      </p:sp>
      <p:pic>
        <p:nvPicPr>
          <p:cNvPr id="86" name="Picture 4" descr="\\MAGNUM\Projects\Microsoft\Cloud Power FY12\Design\ICONS_PNG\Check_mark.png">
            <a:extLst>
              <a:ext uri="{FF2B5EF4-FFF2-40B4-BE49-F238E27FC236}">
                <a16:creationId xmlns:a16="http://schemas.microsoft.com/office/drawing/2014/main" id="{FB76DF39-236F-446E-A7FC-E851DD8E89EF}"/>
              </a:ext>
            </a:extLst>
          </p:cNvPr>
          <p:cNvPicPr>
            <a:picLocks noChangeAspect="1" noChangeArrowheads="1"/>
          </p:cNvPicPr>
          <p:nvPr/>
        </p:nvPicPr>
        <p:blipFill>
          <a:blip r:embed="rId7" cstate="print">
            <a:lum bright="100000"/>
          </a:blip>
          <a:srcRect/>
          <a:stretch>
            <a:fillRect/>
          </a:stretch>
        </p:blipFill>
        <p:spPr bwMode="auto">
          <a:xfrm>
            <a:off x="4481170" y="44448"/>
            <a:ext cx="491728" cy="436773"/>
          </a:xfrm>
          <a:prstGeom prst="rect">
            <a:avLst/>
          </a:prstGeom>
          <a:noFill/>
        </p:spPr>
      </p:pic>
      <p:sp>
        <p:nvSpPr>
          <p:cNvPr id="87" name="TextBox 86">
            <a:extLst>
              <a:ext uri="{FF2B5EF4-FFF2-40B4-BE49-F238E27FC236}">
                <a16:creationId xmlns:a16="http://schemas.microsoft.com/office/drawing/2014/main" id="{9DB47AB8-E4EF-4CD0-98CA-C23D0068D182}"/>
              </a:ext>
            </a:extLst>
          </p:cNvPr>
          <p:cNvSpPr txBox="1"/>
          <p:nvPr/>
        </p:nvSpPr>
        <p:spPr>
          <a:xfrm>
            <a:off x="4333258" y="580823"/>
            <a:ext cx="7849681" cy="1054826"/>
          </a:xfrm>
          <a:prstGeom prst="rect">
            <a:avLst/>
          </a:prstGeom>
          <a:noFill/>
        </p:spPr>
        <p:txBody>
          <a:bodyPr wrap="square" numCol="1" rtlCol="0">
            <a:noAutofit/>
          </a:bodyPr>
          <a:lstStyle/>
          <a:p>
            <a:pPr marL="168072" indent="-168072">
              <a:lnSpc>
                <a:spcPct val="150000"/>
              </a:lnSpc>
              <a:spcBef>
                <a:spcPts val="196"/>
              </a:spcBef>
              <a:buFont typeface="Arial" panose="020B0604020202020204" pitchFamily="34" charset="0"/>
              <a:buChar char="•"/>
            </a:pPr>
            <a:r>
              <a:rPr lang="en-US" sz="1372" dirty="0"/>
              <a:t>Very large quota requests may take more than a day to be processed</a:t>
            </a:r>
          </a:p>
          <a:p>
            <a:pPr marL="168072" indent="-168072">
              <a:lnSpc>
                <a:spcPct val="150000"/>
              </a:lnSpc>
              <a:spcBef>
                <a:spcPts val="196"/>
              </a:spcBef>
              <a:buFont typeface="Arial" panose="020B0604020202020204" pitchFamily="34" charset="0"/>
              <a:buChar char="•"/>
            </a:pPr>
            <a:r>
              <a:rPr lang="en-US" sz="1372" dirty="0"/>
              <a:t>Depending on how many cores are requested, a simple credit check initiated by the Support Team may be required</a:t>
            </a:r>
            <a:endParaRPr lang="en-US" sz="3529" dirty="0"/>
          </a:p>
        </p:txBody>
      </p:sp>
      <p:sp>
        <p:nvSpPr>
          <p:cNvPr id="88" name="Rectangle 87">
            <a:extLst>
              <a:ext uri="{FF2B5EF4-FFF2-40B4-BE49-F238E27FC236}">
                <a16:creationId xmlns:a16="http://schemas.microsoft.com/office/drawing/2014/main" id="{F42A3699-3F8E-4C5B-9C75-81DEEE6E1946}"/>
              </a:ext>
            </a:extLst>
          </p:cNvPr>
          <p:cNvSpPr/>
          <p:nvPr/>
        </p:nvSpPr>
        <p:spPr>
          <a:xfrm>
            <a:off x="4333260" y="2039809"/>
            <a:ext cx="7858742" cy="5997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717140" tIns="89642" rtlCol="0" anchor="t"/>
          <a:lstStyle/>
          <a:p>
            <a:r>
              <a:rPr lang="en-US" sz="2353" b="1" dirty="0"/>
              <a:t>Recommended approach</a:t>
            </a:r>
          </a:p>
        </p:txBody>
      </p:sp>
      <p:sp>
        <p:nvSpPr>
          <p:cNvPr id="89" name="Freeform 14">
            <a:extLst>
              <a:ext uri="{FF2B5EF4-FFF2-40B4-BE49-F238E27FC236}">
                <a16:creationId xmlns:a16="http://schemas.microsoft.com/office/drawing/2014/main" id="{6D787E58-1657-44E2-94FE-6DB757DD769A}"/>
              </a:ext>
            </a:extLst>
          </p:cNvPr>
          <p:cNvSpPr>
            <a:spLocks noEditPoints="1"/>
          </p:cNvSpPr>
          <p:nvPr/>
        </p:nvSpPr>
        <p:spPr bwMode="auto">
          <a:xfrm>
            <a:off x="4547893" y="2142225"/>
            <a:ext cx="376405" cy="398449"/>
          </a:xfrm>
          <a:custGeom>
            <a:avLst/>
            <a:gdLst>
              <a:gd name="T0" fmla="*/ 0 w 383"/>
              <a:gd name="T1" fmla="*/ 378 h 405"/>
              <a:gd name="T2" fmla="*/ 0 w 383"/>
              <a:gd name="T3" fmla="*/ 163 h 405"/>
              <a:gd name="T4" fmla="*/ 39 w 383"/>
              <a:gd name="T5" fmla="*/ 163 h 405"/>
              <a:gd name="T6" fmla="*/ 39 w 383"/>
              <a:gd name="T7" fmla="*/ 378 h 405"/>
              <a:gd name="T8" fmla="*/ 0 w 383"/>
              <a:gd name="T9" fmla="*/ 378 h 405"/>
              <a:gd name="T10" fmla="*/ 357 w 383"/>
              <a:gd name="T11" fmla="*/ 158 h 405"/>
              <a:gd name="T12" fmla="*/ 263 w 383"/>
              <a:gd name="T13" fmla="*/ 156 h 405"/>
              <a:gd name="T14" fmla="*/ 286 w 383"/>
              <a:gd name="T15" fmla="*/ 97 h 405"/>
              <a:gd name="T16" fmla="*/ 260 w 383"/>
              <a:gd name="T17" fmla="*/ 0 h 405"/>
              <a:gd name="T18" fmla="*/ 233 w 383"/>
              <a:gd name="T19" fmla="*/ 26 h 405"/>
              <a:gd name="T20" fmla="*/ 131 w 383"/>
              <a:gd name="T21" fmla="*/ 145 h 405"/>
              <a:gd name="T22" fmla="*/ 59 w 383"/>
              <a:gd name="T23" fmla="*/ 185 h 405"/>
              <a:gd name="T24" fmla="*/ 59 w 383"/>
              <a:gd name="T25" fmla="*/ 364 h 405"/>
              <a:gd name="T26" fmla="*/ 162 w 383"/>
              <a:gd name="T27" fmla="*/ 405 h 405"/>
              <a:gd name="T28" fmla="*/ 276 w 383"/>
              <a:gd name="T29" fmla="*/ 403 h 405"/>
              <a:gd name="T30" fmla="*/ 305 w 383"/>
              <a:gd name="T31" fmla="*/ 377 h 405"/>
              <a:gd name="T32" fmla="*/ 291 w 383"/>
              <a:gd name="T33" fmla="*/ 351 h 405"/>
              <a:gd name="T34" fmla="*/ 291 w 383"/>
              <a:gd name="T35" fmla="*/ 351 h 405"/>
              <a:gd name="T36" fmla="*/ 290 w 383"/>
              <a:gd name="T37" fmla="*/ 351 h 405"/>
              <a:gd name="T38" fmla="*/ 286 w 383"/>
              <a:gd name="T39" fmla="*/ 346 h 405"/>
              <a:gd name="T40" fmla="*/ 291 w 383"/>
              <a:gd name="T41" fmla="*/ 340 h 405"/>
              <a:gd name="T42" fmla="*/ 302 w 383"/>
              <a:gd name="T43" fmla="*/ 340 h 405"/>
              <a:gd name="T44" fmla="*/ 331 w 383"/>
              <a:gd name="T45" fmla="*/ 314 h 405"/>
              <a:gd name="T46" fmla="*/ 317 w 383"/>
              <a:gd name="T47" fmla="*/ 288 h 405"/>
              <a:gd name="T48" fmla="*/ 317 w 383"/>
              <a:gd name="T49" fmla="*/ 288 h 405"/>
              <a:gd name="T50" fmla="*/ 316 w 383"/>
              <a:gd name="T51" fmla="*/ 287 h 405"/>
              <a:gd name="T52" fmla="*/ 312 w 383"/>
              <a:gd name="T53" fmla="*/ 282 h 405"/>
              <a:gd name="T54" fmla="*/ 317 w 383"/>
              <a:gd name="T55" fmla="*/ 277 h 405"/>
              <a:gd name="T56" fmla="*/ 328 w 383"/>
              <a:gd name="T57" fmla="*/ 276 h 405"/>
              <a:gd name="T58" fmla="*/ 357 w 383"/>
              <a:gd name="T59" fmla="*/ 250 h 405"/>
              <a:gd name="T60" fmla="*/ 343 w 383"/>
              <a:gd name="T61" fmla="*/ 225 h 405"/>
              <a:gd name="T62" fmla="*/ 343 w 383"/>
              <a:gd name="T63" fmla="*/ 225 h 405"/>
              <a:gd name="T64" fmla="*/ 342 w 383"/>
              <a:gd name="T65" fmla="*/ 224 h 405"/>
              <a:gd name="T66" fmla="*/ 338 w 383"/>
              <a:gd name="T67" fmla="*/ 219 h 405"/>
              <a:gd name="T68" fmla="*/ 343 w 383"/>
              <a:gd name="T69" fmla="*/ 213 h 405"/>
              <a:gd name="T70" fmla="*/ 354 w 383"/>
              <a:gd name="T71" fmla="*/ 213 h 405"/>
              <a:gd name="T72" fmla="*/ 383 w 383"/>
              <a:gd name="T73" fmla="*/ 187 h 405"/>
              <a:gd name="T74" fmla="*/ 357 w 383"/>
              <a:gd name="T75" fmla="*/ 158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3" h="405">
                <a:moveTo>
                  <a:pt x="0" y="378"/>
                </a:moveTo>
                <a:cubicBezTo>
                  <a:pt x="0" y="163"/>
                  <a:pt x="0" y="163"/>
                  <a:pt x="0" y="163"/>
                </a:cubicBezTo>
                <a:cubicBezTo>
                  <a:pt x="39" y="163"/>
                  <a:pt x="39" y="163"/>
                  <a:pt x="39" y="163"/>
                </a:cubicBezTo>
                <a:cubicBezTo>
                  <a:pt x="39" y="378"/>
                  <a:pt x="39" y="378"/>
                  <a:pt x="39" y="378"/>
                </a:cubicBezTo>
                <a:cubicBezTo>
                  <a:pt x="0" y="378"/>
                  <a:pt x="0" y="378"/>
                  <a:pt x="0" y="378"/>
                </a:cubicBezTo>
                <a:close/>
                <a:moveTo>
                  <a:pt x="357" y="158"/>
                </a:moveTo>
                <a:cubicBezTo>
                  <a:pt x="357" y="158"/>
                  <a:pt x="309" y="157"/>
                  <a:pt x="263" y="156"/>
                </a:cubicBezTo>
                <a:cubicBezTo>
                  <a:pt x="271" y="137"/>
                  <a:pt x="281" y="113"/>
                  <a:pt x="286" y="97"/>
                </a:cubicBezTo>
                <a:cubicBezTo>
                  <a:pt x="295" y="65"/>
                  <a:pt x="299" y="1"/>
                  <a:pt x="260" y="0"/>
                </a:cubicBezTo>
                <a:cubicBezTo>
                  <a:pt x="245" y="0"/>
                  <a:pt x="233" y="11"/>
                  <a:pt x="233" y="26"/>
                </a:cubicBezTo>
                <a:cubicBezTo>
                  <a:pt x="233" y="83"/>
                  <a:pt x="197" y="131"/>
                  <a:pt x="131" y="145"/>
                </a:cubicBezTo>
                <a:cubicBezTo>
                  <a:pt x="100" y="152"/>
                  <a:pt x="69" y="169"/>
                  <a:pt x="59" y="185"/>
                </a:cubicBezTo>
                <a:cubicBezTo>
                  <a:pt x="59" y="223"/>
                  <a:pt x="59" y="364"/>
                  <a:pt x="59" y="364"/>
                </a:cubicBezTo>
                <a:cubicBezTo>
                  <a:pt x="59" y="364"/>
                  <a:pt x="127" y="405"/>
                  <a:pt x="162" y="405"/>
                </a:cubicBezTo>
                <a:cubicBezTo>
                  <a:pt x="163" y="405"/>
                  <a:pt x="276" y="403"/>
                  <a:pt x="276" y="403"/>
                </a:cubicBezTo>
                <a:cubicBezTo>
                  <a:pt x="291" y="404"/>
                  <a:pt x="304" y="392"/>
                  <a:pt x="305" y="377"/>
                </a:cubicBezTo>
                <a:cubicBezTo>
                  <a:pt x="305" y="366"/>
                  <a:pt x="300" y="356"/>
                  <a:pt x="291" y="351"/>
                </a:cubicBezTo>
                <a:cubicBezTo>
                  <a:pt x="291" y="351"/>
                  <a:pt x="291" y="351"/>
                  <a:pt x="291" y="351"/>
                </a:cubicBezTo>
                <a:cubicBezTo>
                  <a:pt x="290" y="351"/>
                  <a:pt x="290" y="351"/>
                  <a:pt x="290" y="351"/>
                </a:cubicBezTo>
                <a:cubicBezTo>
                  <a:pt x="287" y="350"/>
                  <a:pt x="286" y="348"/>
                  <a:pt x="286" y="346"/>
                </a:cubicBezTo>
                <a:cubicBezTo>
                  <a:pt x="286" y="342"/>
                  <a:pt x="288" y="340"/>
                  <a:pt x="291" y="340"/>
                </a:cubicBezTo>
                <a:cubicBezTo>
                  <a:pt x="302" y="340"/>
                  <a:pt x="302" y="340"/>
                  <a:pt x="302" y="340"/>
                </a:cubicBezTo>
                <a:cubicBezTo>
                  <a:pt x="317" y="340"/>
                  <a:pt x="330" y="329"/>
                  <a:pt x="331" y="314"/>
                </a:cubicBezTo>
                <a:cubicBezTo>
                  <a:pt x="331" y="303"/>
                  <a:pt x="326" y="293"/>
                  <a:pt x="317" y="288"/>
                </a:cubicBezTo>
                <a:cubicBezTo>
                  <a:pt x="317" y="288"/>
                  <a:pt x="317" y="288"/>
                  <a:pt x="317" y="288"/>
                </a:cubicBezTo>
                <a:cubicBezTo>
                  <a:pt x="316" y="288"/>
                  <a:pt x="316" y="288"/>
                  <a:pt x="316" y="287"/>
                </a:cubicBezTo>
                <a:cubicBezTo>
                  <a:pt x="313" y="287"/>
                  <a:pt x="312" y="285"/>
                  <a:pt x="312" y="282"/>
                </a:cubicBezTo>
                <a:cubicBezTo>
                  <a:pt x="312" y="279"/>
                  <a:pt x="314" y="277"/>
                  <a:pt x="317" y="277"/>
                </a:cubicBezTo>
                <a:cubicBezTo>
                  <a:pt x="328" y="276"/>
                  <a:pt x="328" y="276"/>
                  <a:pt x="328" y="276"/>
                </a:cubicBezTo>
                <a:cubicBezTo>
                  <a:pt x="343" y="277"/>
                  <a:pt x="356" y="265"/>
                  <a:pt x="357" y="250"/>
                </a:cubicBezTo>
                <a:cubicBezTo>
                  <a:pt x="357" y="239"/>
                  <a:pt x="352" y="229"/>
                  <a:pt x="343" y="225"/>
                </a:cubicBezTo>
                <a:cubicBezTo>
                  <a:pt x="343" y="225"/>
                  <a:pt x="343" y="225"/>
                  <a:pt x="343" y="225"/>
                </a:cubicBezTo>
                <a:cubicBezTo>
                  <a:pt x="342" y="224"/>
                  <a:pt x="342" y="224"/>
                  <a:pt x="342" y="224"/>
                </a:cubicBezTo>
                <a:cubicBezTo>
                  <a:pt x="339" y="223"/>
                  <a:pt x="338" y="221"/>
                  <a:pt x="338" y="219"/>
                </a:cubicBezTo>
                <a:cubicBezTo>
                  <a:pt x="338" y="216"/>
                  <a:pt x="340" y="213"/>
                  <a:pt x="343" y="213"/>
                </a:cubicBezTo>
                <a:cubicBezTo>
                  <a:pt x="354" y="213"/>
                  <a:pt x="354" y="213"/>
                  <a:pt x="354" y="213"/>
                </a:cubicBezTo>
                <a:cubicBezTo>
                  <a:pt x="369" y="214"/>
                  <a:pt x="382" y="202"/>
                  <a:pt x="383" y="187"/>
                </a:cubicBezTo>
                <a:cubicBezTo>
                  <a:pt x="383" y="172"/>
                  <a:pt x="374" y="159"/>
                  <a:pt x="357" y="158"/>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9639" tIns="44819" rIns="89639" bIns="44819" numCol="1" rtlCol="0" anchor="ctr" anchorCtr="0" compatLnSpc="1">
            <a:prstTxWarp prst="textNoShape">
              <a:avLst/>
            </a:prstTxWarp>
          </a:bodyPr>
          <a:lstStyle/>
          <a:p>
            <a:pPr defTabSz="806741"/>
            <a:endParaRPr lang="en-US" sz="2157" spc="-132" dirty="0">
              <a:solidFill>
                <a:schemeClr val="accent3"/>
              </a:solidFill>
              <a:latin typeface="Segoe Light" pitchFamily="34" charset="0"/>
            </a:endParaRPr>
          </a:p>
        </p:txBody>
      </p:sp>
      <p:pic>
        <p:nvPicPr>
          <p:cNvPr id="90" name="Picture 89">
            <a:hlinkClick r:id="rId8"/>
            <a:extLst>
              <a:ext uri="{FF2B5EF4-FFF2-40B4-BE49-F238E27FC236}">
                <a16:creationId xmlns:a16="http://schemas.microsoft.com/office/drawing/2014/main" id="{9802E5EE-BEBA-4D79-87DF-A0E3D9235EA9}"/>
              </a:ext>
            </a:extLst>
          </p:cNvPr>
          <p:cNvPicPr>
            <a:picLocks noChangeAspect="1"/>
          </p:cNvPicPr>
          <p:nvPr/>
        </p:nvPicPr>
        <p:blipFill>
          <a:blip r:embed="rId9"/>
          <a:stretch>
            <a:fillRect/>
          </a:stretch>
        </p:blipFill>
        <p:spPr>
          <a:xfrm>
            <a:off x="11475719" y="1976623"/>
            <a:ext cx="824782" cy="872596"/>
          </a:xfrm>
          <a:prstGeom prst="rect">
            <a:avLst/>
          </a:prstGeom>
        </p:spPr>
      </p:pic>
      <p:sp>
        <p:nvSpPr>
          <p:cNvPr id="2" name="Rectangle 1">
            <a:extLst>
              <a:ext uri="{FF2B5EF4-FFF2-40B4-BE49-F238E27FC236}">
                <a16:creationId xmlns:a16="http://schemas.microsoft.com/office/drawing/2014/main" id="{E475D95A-FF4E-465F-80FF-7300F844B5F1}"/>
              </a:ext>
            </a:extLst>
          </p:cNvPr>
          <p:cNvSpPr/>
          <p:nvPr/>
        </p:nvSpPr>
        <p:spPr>
          <a:xfrm>
            <a:off x="4333258" y="2748608"/>
            <a:ext cx="5288403" cy="4319131"/>
          </a:xfrm>
          <a:prstGeom prst="rect">
            <a:avLst/>
          </a:prstGeom>
        </p:spPr>
        <p:txBody>
          <a:bodyPr wrap="square">
            <a:spAutoFit/>
          </a:bodyPr>
          <a:lstStyle/>
          <a:p>
            <a:pPr defTabSz="914102" fontAlgn="base">
              <a:lnSpc>
                <a:spcPct val="150000"/>
              </a:lnSpc>
              <a:spcBef>
                <a:spcPct val="0"/>
              </a:spcBef>
              <a:spcAft>
                <a:spcPts val="784"/>
              </a:spcAft>
            </a:pPr>
            <a:r>
              <a:rPr lang="en-US" sz="1600" b="1" dirty="0"/>
              <a:t>Step 1: </a:t>
            </a:r>
            <a:r>
              <a:rPr lang="en-US" sz="1400" dirty="0">
                <a:cs typeface="Segoe UI" pitchFamily="34" charset="0"/>
              </a:rPr>
              <a:t>Visit the Azure Portal and click on ‘Help + Support’ and open a new support request.</a:t>
            </a:r>
          </a:p>
          <a:p>
            <a:pPr defTabSz="914102" fontAlgn="base">
              <a:lnSpc>
                <a:spcPct val="150000"/>
              </a:lnSpc>
              <a:spcBef>
                <a:spcPct val="0"/>
              </a:spcBef>
              <a:spcAft>
                <a:spcPts val="784"/>
              </a:spcAft>
            </a:pPr>
            <a:r>
              <a:rPr lang="en-US" sz="1600" b="1" dirty="0"/>
              <a:t>Step 2: </a:t>
            </a:r>
            <a:r>
              <a:rPr lang="en-US" sz="1400" dirty="0">
                <a:cs typeface="Segoe UI" pitchFamily="34" charset="0"/>
              </a:rPr>
              <a:t>Click ‘Quotas’ under Issue Type and select the type of subscription for which you want to change the quota.</a:t>
            </a:r>
          </a:p>
          <a:p>
            <a:pPr defTabSz="914102" fontAlgn="base">
              <a:lnSpc>
                <a:spcPct val="150000"/>
              </a:lnSpc>
              <a:spcBef>
                <a:spcPct val="0"/>
              </a:spcBef>
              <a:spcAft>
                <a:spcPts val="784"/>
              </a:spcAft>
            </a:pPr>
            <a:r>
              <a:rPr lang="en-US" sz="1600" b="1" dirty="0"/>
              <a:t>Step 3: </a:t>
            </a:r>
            <a:r>
              <a:rPr lang="en-US" sz="1400" dirty="0">
                <a:cs typeface="Segoe UI" pitchFamily="34" charset="0"/>
              </a:rPr>
              <a:t>Choose the resource type where you want to increase the quota.</a:t>
            </a:r>
          </a:p>
          <a:p>
            <a:pPr lvl="1" defTabSz="914102" fontAlgn="base">
              <a:lnSpc>
                <a:spcPct val="150000"/>
              </a:lnSpc>
              <a:spcBef>
                <a:spcPct val="0"/>
              </a:spcBef>
              <a:spcAft>
                <a:spcPts val="588"/>
              </a:spcAft>
            </a:pPr>
            <a:r>
              <a:rPr lang="en-US" sz="1400" b="1" dirty="0"/>
              <a:t>Example 1: </a:t>
            </a:r>
            <a:r>
              <a:rPr lang="en-US" sz="1400" dirty="0">
                <a:cs typeface="Segoe UI" pitchFamily="34" charset="0"/>
              </a:rPr>
              <a:t>Increase number of cores</a:t>
            </a:r>
          </a:p>
          <a:p>
            <a:pPr lvl="1" defTabSz="914102" fontAlgn="base">
              <a:lnSpc>
                <a:spcPct val="150000"/>
              </a:lnSpc>
              <a:spcBef>
                <a:spcPct val="0"/>
              </a:spcBef>
              <a:spcAft>
                <a:spcPts val="784"/>
              </a:spcAft>
            </a:pPr>
            <a:r>
              <a:rPr lang="en-US" sz="1400" b="1" dirty="0"/>
              <a:t>Example 2: </a:t>
            </a:r>
            <a:r>
              <a:rPr lang="en-US" sz="1400" dirty="0"/>
              <a:t>Increase Storage</a:t>
            </a:r>
          </a:p>
          <a:p>
            <a:pPr defTabSz="914102" fontAlgn="base">
              <a:lnSpc>
                <a:spcPct val="150000"/>
              </a:lnSpc>
              <a:spcBef>
                <a:spcPct val="0"/>
              </a:spcBef>
              <a:spcAft>
                <a:spcPts val="784"/>
              </a:spcAft>
            </a:pPr>
            <a:r>
              <a:rPr lang="en-US" sz="1600" b="1" dirty="0"/>
              <a:t>Step 4: </a:t>
            </a:r>
            <a:r>
              <a:rPr lang="en-US" sz="1400" dirty="0">
                <a:cs typeface="Segoe UI" pitchFamily="34" charset="0"/>
              </a:rPr>
              <a:t>Enter your preferred contact method and contact information and create the support case</a:t>
            </a:r>
            <a:endParaRPr lang="en-US" sz="1400" dirty="0">
              <a:ea typeface="Segoe UI" pitchFamily="34" charset="0"/>
              <a:cs typeface="Segoe UI" pitchFamily="34" charset="0"/>
            </a:endParaRPr>
          </a:p>
        </p:txBody>
      </p:sp>
      <p:pic>
        <p:nvPicPr>
          <p:cNvPr id="93" name="Picture 92">
            <a:extLst>
              <a:ext uri="{FF2B5EF4-FFF2-40B4-BE49-F238E27FC236}">
                <a16:creationId xmlns:a16="http://schemas.microsoft.com/office/drawing/2014/main" id="{40CE995A-AB4E-47D5-82B0-61CB1935C166}"/>
              </a:ext>
            </a:extLst>
          </p:cNvPr>
          <p:cNvPicPr>
            <a:picLocks noChangeAspect="1"/>
          </p:cNvPicPr>
          <p:nvPr/>
        </p:nvPicPr>
        <p:blipFill rotWithShape="1">
          <a:blip r:embed="rId10"/>
          <a:srcRect l="37055" r="24909"/>
          <a:stretch/>
        </p:blipFill>
        <p:spPr>
          <a:xfrm>
            <a:off x="9838087" y="3224000"/>
            <a:ext cx="2142257" cy="3163408"/>
          </a:xfrm>
          <a:prstGeom prst="rect">
            <a:avLst/>
          </a:prstGeom>
        </p:spPr>
      </p:pic>
      <p:sp>
        <p:nvSpPr>
          <p:cNvPr id="3" name="Text Placeholder 2">
            <a:extLst>
              <a:ext uri="{FF2B5EF4-FFF2-40B4-BE49-F238E27FC236}">
                <a16:creationId xmlns:a16="http://schemas.microsoft.com/office/drawing/2014/main" id="{817DA753-00F7-469E-A1D7-40A747368D94}"/>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02647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8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4"/>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39D62429-D73B-4AAC-85C2-26BF7171630A}"/>
              </a:ext>
            </a:extLst>
          </p:cNvPr>
          <p:cNvSpPr>
            <a:spLocks noGrp="1"/>
          </p:cNvSpPr>
          <p:nvPr>
            <p:ph type="body" sz="quarter" idx="12"/>
          </p:nvPr>
        </p:nvSpPr>
        <p:spPr/>
        <p:txBody>
          <a:bodyPr/>
          <a:lstStyle/>
          <a:p>
            <a:endParaRPr lang="en-US"/>
          </a:p>
        </p:txBody>
      </p:sp>
      <p:sp>
        <p:nvSpPr>
          <p:cNvPr id="2" name="Title 1">
            <a:extLst>
              <a:ext uri="{FF2B5EF4-FFF2-40B4-BE49-F238E27FC236}">
                <a16:creationId xmlns:a16="http://schemas.microsoft.com/office/drawing/2014/main" id="{64A984DF-8EBC-49F6-B737-DC34D413E401}"/>
              </a:ext>
            </a:extLst>
          </p:cNvPr>
          <p:cNvSpPr>
            <a:spLocks noGrp="1"/>
          </p:cNvSpPr>
          <p:nvPr>
            <p:ph type="title"/>
          </p:nvPr>
        </p:nvSpPr>
        <p:spPr/>
        <p:txBody>
          <a:bodyPr/>
          <a:lstStyle/>
          <a:p>
            <a:r>
              <a:rPr lang="en-US" dirty="0"/>
              <a:t>Post Event Wrap/Up</a:t>
            </a:r>
          </a:p>
        </p:txBody>
      </p:sp>
    </p:spTree>
    <p:extLst>
      <p:ext uri="{BB962C8B-B14F-4D97-AF65-F5344CB8AC3E}">
        <p14:creationId xmlns:p14="http://schemas.microsoft.com/office/powerpoint/2010/main" val="3333136412"/>
      </p:ext>
    </p:extLst>
  </p:cSld>
  <p:clrMapOvr>
    <a:masterClrMapping/>
  </p:clrMapOvr>
  <p:transition spd="slow">
    <p:push/>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CCD3B038-A6D6-4289-8BFB-7CD0A7C7415F}"/>
              </a:ext>
            </a:extLst>
          </p:cNvPr>
          <p:cNvSpPr>
            <a:spLocks noGrp="1"/>
          </p:cNvSpPr>
          <p:nvPr>
            <p:ph type="body" sz="quarter" idx="12"/>
          </p:nvPr>
        </p:nvSpPr>
        <p:spPr/>
        <p:txBody>
          <a:bodyPr/>
          <a:lstStyle/>
          <a:p>
            <a:endParaRPr lang="en-US"/>
          </a:p>
        </p:txBody>
      </p:sp>
      <p:sp>
        <p:nvSpPr>
          <p:cNvPr id="6" name="Title 5">
            <a:extLst>
              <a:ext uri="{FF2B5EF4-FFF2-40B4-BE49-F238E27FC236}">
                <a16:creationId xmlns:a16="http://schemas.microsoft.com/office/drawing/2014/main" id="{5EB61E28-A193-4F23-9F1D-F07F538D8E68}"/>
              </a:ext>
            </a:extLst>
          </p:cNvPr>
          <p:cNvSpPr>
            <a:spLocks noGrp="1"/>
          </p:cNvSpPr>
          <p:nvPr>
            <p:ph type="title"/>
          </p:nvPr>
        </p:nvSpPr>
        <p:spPr/>
        <p:txBody>
          <a:bodyPr/>
          <a:lstStyle/>
          <a:p>
            <a:r>
              <a:rPr lang="en-US" dirty="0"/>
              <a:t>Time For Feedback!</a:t>
            </a:r>
          </a:p>
        </p:txBody>
      </p:sp>
    </p:spTree>
    <p:extLst>
      <p:ext uri="{BB962C8B-B14F-4D97-AF65-F5344CB8AC3E}">
        <p14:creationId xmlns:p14="http://schemas.microsoft.com/office/powerpoint/2010/main" val="1310572391"/>
      </p:ext>
    </p:extLst>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E9D1C08-ABF2-4178-9600-F70D7803A73A}"/>
              </a:ext>
            </a:extLst>
          </p:cNvPr>
          <p:cNvSpPr>
            <a:spLocks noGrp="1"/>
          </p:cNvSpPr>
          <p:nvPr>
            <p:ph type="title"/>
          </p:nvPr>
        </p:nvSpPr>
        <p:spPr/>
        <p:txBody>
          <a:bodyPr/>
          <a:lstStyle/>
          <a:p>
            <a:r>
              <a:rPr lang="en-US" dirty="0"/>
              <a:t>Agenda and Logistics</a:t>
            </a:r>
            <a:br>
              <a:rPr lang="en-US" dirty="0"/>
            </a:br>
            <a:r>
              <a:rPr lang="en-US" dirty="0"/>
              <a:t>70-535 Architecting Azure Solutions</a:t>
            </a:r>
          </a:p>
        </p:txBody>
      </p:sp>
      <p:sp>
        <p:nvSpPr>
          <p:cNvPr id="7" name="Text Placeholder 6">
            <a:extLst>
              <a:ext uri="{FF2B5EF4-FFF2-40B4-BE49-F238E27FC236}">
                <a16:creationId xmlns:a16="http://schemas.microsoft.com/office/drawing/2014/main" id="{0759DD94-2A1B-4404-ACE7-1951FAB3EFAD}"/>
              </a:ext>
            </a:extLst>
          </p:cNvPr>
          <p:cNvSpPr>
            <a:spLocks noGrp="1"/>
          </p:cNvSpPr>
          <p:nvPr>
            <p:ph sz="half" idx="1"/>
          </p:nvPr>
        </p:nvSpPr>
        <p:spPr>
          <a:xfrm>
            <a:off x="348252" y="1934580"/>
            <a:ext cx="5328650" cy="4183586"/>
          </a:xfrm>
        </p:spPr>
        <p:txBody>
          <a:bodyPr/>
          <a:lstStyle/>
          <a:p>
            <a:pPr marL="0" indent="0">
              <a:buNone/>
            </a:pPr>
            <a:r>
              <a:rPr lang="en-US" altLang="en-US"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Day 1:  Monday, May 14, 2018</a:t>
            </a:r>
            <a:endParaRPr lang="en-US" dirty="0"/>
          </a:p>
        </p:txBody>
      </p:sp>
      <p:sp>
        <p:nvSpPr>
          <p:cNvPr id="2" name="Content Placeholder 1">
            <a:extLst>
              <a:ext uri="{FF2B5EF4-FFF2-40B4-BE49-F238E27FC236}">
                <a16:creationId xmlns:a16="http://schemas.microsoft.com/office/drawing/2014/main" id="{9BA3A437-D097-4F9D-AB53-99AE664BFD7A}"/>
              </a:ext>
            </a:extLst>
          </p:cNvPr>
          <p:cNvSpPr>
            <a:spLocks noGrp="1"/>
          </p:cNvSpPr>
          <p:nvPr>
            <p:ph sz="half" idx="2"/>
          </p:nvPr>
        </p:nvSpPr>
        <p:spPr>
          <a:xfrm>
            <a:off x="5880101" y="1934580"/>
            <a:ext cx="5067300" cy="4183586"/>
          </a:xfrm>
        </p:spPr>
        <p:txBody>
          <a:bodyPr/>
          <a:lstStyle/>
          <a:p>
            <a:pPr marL="0" indent="0">
              <a:buNone/>
            </a:pPr>
            <a:r>
              <a:rPr lang="en-US" altLang="en-US"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Day 2:  Tuesday, May 15, 2018</a:t>
            </a:r>
            <a:endParaRPr lang="en-US" dirty="0"/>
          </a:p>
        </p:txBody>
      </p:sp>
      <p:sp>
        <p:nvSpPr>
          <p:cNvPr id="5" name="Text Placeholder 4">
            <a:extLst>
              <a:ext uri="{FF2B5EF4-FFF2-40B4-BE49-F238E27FC236}">
                <a16:creationId xmlns:a16="http://schemas.microsoft.com/office/drawing/2014/main" id="{1597504A-3771-4074-B4AF-E06D8FB05A9B}"/>
              </a:ext>
            </a:extLst>
          </p:cNvPr>
          <p:cNvSpPr>
            <a:spLocks noGrp="1"/>
          </p:cNvSpPr>
          <p:nvPr>
            <p:ph type="body" sz="quarter" idx="10"/>
          </p:nvPr>
        </p:nvSpPr>
        <p:spPr/>
        <p:txBody>
          <a:bodyPr/>
          <a:lstStyle/>
          <a:p>
            <a:r>
              <a:rPr lang="en-US" dirty="0">
                <a:latin typeface="Calibri" panose="020F0502020204030204" pitchFamily="34" charset="0"/>
                <a:ea typeface="Calibri" panose="020F0502020204030204" pitchFamily="34" charset="0"/>
                <a:cs typeface="Times New Roman" panose="02020603050405020304" pitchFamily="18" charset="0"/>
              </a:rPr>
              <a:t>Evaluation Link: </a:t>
            </a:r>
            <a:r>
              <a:rPr lang="en-US" u="sng" dirty="0">
                <a:hlinkClick r:id="rId2"/>
              </a:rPr>
              <a:t>https://tinyurl.com/510GA535</a:t>
            </a:r>
            <a:r>
              <a:rPr lang="en-US" dirty="0"/>
              <a:t> </a:t>
            </a:r>
            <a:r>
              <a:rPr lang="en-US" dirty="0">
                <a:latin typeface="Calibri" panose="020F0502020204030204" pitchFamily="34" charset="0"/>
                <a:ea typeface="Calibri" panose="020F0502020204030204" pitchFamily="34" charset="0"/>
                <a:cs typeface="Times New Roman" panose="02020603050405020304" pitchFamily="18"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8" name="Table 7">
            <a:extLst>
              <a:ext uri="{FF2B5EF4-FFF2-40B4-BE49-F238E27FC236}">
                <a16:creationId xmlns:a16="http://schemas.microsoft.com/office/drawing/2014/main" id="{01518F6D-9E26-48C6-8EF4-A9D1CC82A56B}"/>
              </a:ext>
            </a:extLst>
          </p:cNvPr>
          <p:cNvGraphicFramePr>
            <a:graphicFrameLocks noGrp="1"/>
          </p:cNvGraphicFramePr>
          <p:nvPr>
            <p:extLst>
              <p:ext uri="{D42A27DB-BD31-4B8C-83A1-F6EECF244321}">
                <p14:modId xmlns:p14="http://schemas.microsoft.com/office/powerpoint/2010/main" val="1605579118"/>
              </p:ext>
            </p:extLst>
          </p:nvPr>
        </p:nvGraphicFramePr>
        <p:xfrm>
          <a:off x="348251" y="2328161"/>
          <a:ext cx="5501390" cy="3832788"/>
        </p:xfrm>
        <a:graphic>
          <a:graphicData uri="http://schemas.openxmlformats.org/drawingml/2006/table">
            <a:tbl>
              <a:tblPr firstRow="1" firstCol="1" bandRow="1">
                <a:tableStyleId>{93296810-A885-4BE3-A3E7-6D5BEEA58F35}</a:tableStyleId>
              </a:tblPr>
              <a:tblGrid>
                <a:gridCol w="970595">
                  <a:extLst>
                    <a:ext uri="{9D8B030D-6E8A-4147-A177-3AD203B41FA5}">
                      <a16:colId xmlns:a16="http://schemas.microsoft.com/office/drawing/2014/main" val="4175684789"/>
                    </a:ext>
                  </a:extLst>
                </a:gridCol>
                <a:gridCol w="3094658">
                  <a:extLst>
                    <a:ext uri="{9D8B030D-6E8A-4147-A177-3AD203B41FA5}">
                      <a16:colId xmlns:a16="http://schemas.microsoft.com/office/drawing/2014/main" val="1461180872"/>
                    </a:ext>
                  </a:extLst>
                </a:gridCol>
                <a:gridCol w="1436137">
                  <a:extLst>
                    <a:ext uri="{9D8B030D-6E8A-4147-A177-3AD203B41FA5}">
                      <a16:colId xmlns:a16="http://schemas.microsoft.com/office/drawing/2014/main" val="46893290"/>
                    </a:ext>
                  </a:extLst>
                </a:gridCol>
              </a:tblGrid>
              <a:tr h="340060">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400" dirty="0">
                          <a:solidFill>
                            <a:schemeClr val="tx1"/>
                          </a:solidFill>
                          <a:effectLst/>
                        </a:rPr>
                        <a:t>Time</a:t>
                      </a:r>
                      <a:endParaRPr lang="en-US" sz="1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solidFill>
                      <a:srgbClr val="FFC000"/>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400" dirty="0">
                          <a:solidFill>
                            <a:schemeClr val="tx1"/>
                          </a:solidFill>
                          <a:effectLst/>
                        </a:rPr>
                        <a:t>Topic</a:t>
                      </a:r>
                      <a:endParaRPr lang="en-US" sz="1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solidFill>
                      <a:srgbClr val="FFC000"/>
                    </a:solidFill>
                  </a:tcPr>
                </a:tc>
                <a:tc>
                  <a:txBody>
                    <a:bodyPr/>
                    <a:lstStyle/>
                    <a:p>
                      <a:pPr marL="0" marR="0" algn="ctr">
                        <a:lnSpc>
                          <a:spcPct val="107000"/>
                        </a:lnSpc>
                        <a:spcBef>
                          <a:spcPts val="0"/>
                        </a:spcBef>
                        <a:spcAft>
                          <a:spcPts val="0"/>
                        </a:spcAft>
                      </a:pPr>
                      <a:r>
                        <a:rPr lang="en-US" sz="1400" b="0" dirty="0">
                          <a:solidFill>
                            <a:schemeClr val="tx1"/>
                          </a:solidFill>
                          <a:effectLst/>
                        </a:rPr>
                        <a:t>Speaker</a:t>
                      </a:r>
                      <a:endParaRPr lang="en-US" sz="1400" b="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solidFill>
                      <a:srgbClr val="FFC000"/>
                    </a:solidFill>
                  </a:tcPr>
                </a:tc>
                <a:extLst>
                  <a:ext uri="{0D108BD9-81ED-4DB2-BD59-A6C34878D82A}">
                    <a16:rowId xmlns:a16="http://schemas.microsoft.com/office/drawing/2014/main" val="4179354093"/>
                  </a:ext>
                </a:extLst>
              </a:tr>
              <a:tr h="277558">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8:30 – 9:00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a:lnSpc>
                          <a:spcPct val="107000"/>
                        </a:lnSpc>
                        <a:spcBef>
                          <a:spcPts val="0"/>
                        </a:spcBef>
                        <a:spcAft>
                          <a:spcPts val="0"/>
                        </a:spcAft>
                      </a:pPr>
                      <a:r>
                        <a:rPr lang="en-US" sz="1200" dirty="0">
                          <a:effectLst/>
                        </a:rPr>
                        <a:t>Breakfast, registration, setup</a:t>
                      </a:r>
                      <a:endParaRPr lang="en-US" sz="1050" dirty="0">
                        <a:effectLst/>
                        <a:latin typeface="+mn-lt"/>
                        <a:ea typeface="Calibri" panose="020F0502020204030204" pitchFamily="34" charset="0"/>
                        <a:cs typeface="Times New Roman" panose="02020603050405020304" pitchFamily="18" charset="0"/>
                      </a:endParaRPr>
                    </a:p>
                  </a:txBody>
                  <a:tcPr marL="73025" marR="73025" marT="18415" marB="18415">
                    <a:solidFill>
                      <a:srgbClr val="FFC000"/>
                    </a:solidFill>
                  </a:tcPr>
                </a:tc>
                <a:tc hMerge="1">
                  <a:txBody>
                    <a:bodyPr/>
                    <a:lstStyle/>
                    <a:p>
                      <a:endParaRPr lang="en-US"/>
                    </a:p>
                  </a:txBody>
                  <a:tcPr/>
                </a:tc>
                <a:extLst>
                  <a:ext uri="{0D108BD9-81ED-4DB2-BD59-A6C34878D82A}">
                    <a16:rowId xmlns:a16="http://schemas.microsoft.com/office/drawing/2014/main" val="2469522299"/>
                  </a:ext>
                </a:extLst>
              </a:tr>
              <a:tr h="26685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kern="1200" dirty="0">
                          <a:solidFill>
                            <a:schemeClr val="tx1"/>
                          </a:solidFill>
                          <a:effectLst/>
                        </a:rPr>
                        <a:t>8:45 – 9:00</a:t>
                      </a:r>
                      <a:endParaRPr lang="en-US" sz="1100" b="1" kern="1200" dirty="0">
                        <a:solidFill>
                          <a:schemeClr val="tx1"/>
                        </a:solidFill>
                        <a:effectLst/>
                        <a:latin typeface="Calibri" panose="020F0502020204030204"/>
                        <a:ea typeface="+mn-ea"/>
                        <a:cs typeface="+mn-cs"/>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Welcome</a:t>
                      </a:r>
                      <a:endParaRPr lang="en-US" sz="1200" kern="1200" dirty="0">
                        <a:solidFill>
                          <a:schemeClr val="dk1"/>
                        </a:solidFill>
                        <a:effectLst/>
                        <a:latin typeface="+mn-lt"/>
                        <a:ea typeface="+mn-ea"/>
                        <a:cs typeface="+mn-cs"/>
                      </a:endParaRPr>
                    </a:p>
                  </a:txBody>
                  <a:tcPr marL="73025" marR="73025" marT="18415" marB="18415"/>
                </a:tc>
                <a:tc>
                  <a:txBody>
                    <a:bodyPr/>
                    <a:lstStyle/>
                    <a:p>
                      <a:pPr marL="0" marR="0">
                        <a:lnSpc>
                          <a:spcPct val="107000"/>
                        </a:lnSpc>
                        <a:spcBef>
                          <a:spcPts val="0"/>
                        </a:spcBef>
                        <a:spcAft>
                          <a:spcPts val="0"/>
                        </a:spcAft>
                      </a:pPr>
                      <a:r>
                        <a:rPr lang="en-US" sz="1200" kern="1200" dirty="0">
                          <a:effectLst/>
                        </a:rPr>
                        <a:t>Ryan Sockalosky</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2959229963"/>
                  </a:ext>
                </a:extLst>
              </a:tr>
              <a:tr h="266853">
                <a:tc>
                  <a:txBody>
                    <a:bodyPr/>
                    <a:lstStyle/>
                    <a:p>
                      <a:pPr marL="0" marR="0" lvl="0" indent="0" algn="ctr" defTabSz="914400" rtl="0" eaLnBrk="1" fontAlgn="auto" latinLnBrk="0" hangingPunct="1">
                        <a:lnSpc>
                          <a:spcPct val="107000"/>
                        </a:lnSpc>
                        <a:spcBef>
                          <a:spcPts val="0"/>
                        </a:spcBef>
                        <a:spcAft>
                          <a:spcPts val="0"/>
                        </a:spcAft>
                        <a:buClrTx/>
                        <a:buSzTx/>
                        <a:buFontTx/>
                        <a:buNone/>
                        <a:tabLst/>
                        <a:defRPr/>
                      </a:pPr>
                      <a:r>
                        <a:rPr lang="en-US" sz="1100" kern="1200" dirty="0">
                          <a:solidFill>
                            <a:schemeClr val="tx1"/>
                          </a:solidFill>
                          <a:effectLst/>
                          <a:latin typeface="Calibri" panose="020F0502020204030204" pitchFamily="34" charset="0"/>
                          <a:cs typeface="Calibri" panose="020F0502020204030204" pitchFamily="34" charset="0"/>
                        </a:rPr>
                        <a:t>8:45</a:t>
                      </a:r>
                      <a:r>
                        <a:rPr lang="en-US" sz="1100" dirty="0">
                          <a:solidFill>
                            <a:schemeClr val="tx1"/>
                          </a:solidFill>
                          <a:effectLst/>
                          <a:latin typeface="Calibri" panose="020F0502020204030204" pitchFamily="34" charset="0"/>
                          <a:cs typeface="Calibri" panose="020F0502020204030204" pitchFamily="34" charset="0"/>
                        </a:rPr>
                        <a:t> </a:t>
                      </a:r>
                      <a:r>
                        <a:rPr lang="en-US" sz="1100" kern="1200" dirty="0">
                          <a:solidFill>
                            <a:schemeClr val="tx1"/>
                          </a:solidFill>
                          <a:effectLst/>
                          <a:latin typeface="Calibri" panose="020F0502020204030204" pitchFamily="34" charset="0"/>
                          <a:cs typeface="Calibri" panose="020F0502020204030204" pitchFamily="34" charset="0"/>
                        </a:rPr>
                        <a:t>– 9:00</a:t>
                      </a:r>
                      <a:endParaRPr lang="en-US" sz="1100" b="1" kern="1200" dirty="0">
                        <a:solidFill>
                          <a:schemeClr val="tx1"/>
                        </a:solidFill>
                        <a:effectLst/>
                        <a:latin typeface="Calibri" panose="020F0502020204030204" pitchFamily="34" charset="0"/>
                        <a:ea typeface="+mn-ea"/>
                        <a:cs typeface="Calibri" panose="020F0502020204030204" pitchFamily="34" charset="0"/>
                      </a:endParaRPr>
                    </a:p>
                  </a:txBody>
                  <a:tcPr marL="73025" marR="73025" marT="18415" marB="18415">
                    <a:solidFill>
                      <a:srgbClr val="FFC000"/>
                    </a:solidFill>
                  </a:tcPr>
                </a:tc>
                <a:tc>
                  <a:txBody>
                    <a:bodyPr/>
                    <a:lstStyle/>
                    <a:p>
                      <a:pPr marL="0" marR="0">
                        <a:lnSpc>
                          <a:spcPct val="107000"/>
                        </a:lnSpc>
                        <a:spcBef>
                          <a:spcPts val="0"/>
                        </a:spcBef>
                        <a:spcAft>
                          <a:spcPts val="0"/>
                        </a:spcAft>
                      </a:pPr>
                      <a:r>
                        <a:rPr lang="en-US" sz="1200" kern="1200" dirty="0">
                          <a:solidFill>
                            <a:schemeClr val="dk1"/>
                          </a:solidFill>
                          <a:effectLst/>
                          <a:latin typeface="Calibri" panose="020F0502020204030204"/>
                          <a:ea typeface="+mn-ea"/>
                          <a:cs typeface="+mn-cs"/>
                        </a:rPr>
                        <a:t>Agenda Overview</a:t>
                      </a:r>
                    </a:p>
                  </a:txBody>
                  <a:tcPr marL="73025" marR="73025" marT="18415" marB="18415"/>
                </a:tc>
                <a:tc>
                  <a:txBody>
                    <a:bodyPr/>
                    <a:lstStyle/>
                    <a:p>
                      <a:pPr marL="0" marR="0">
                        <a:lnSpc>
                          <a:spcPct val="107000"/>
                        </a:lnSpc>
                        <a:spcBef>
                          <a:spcPts val="0"/>
                        </a:spcBef>
                        <a:spcAft>
                          <a:spcPts val="0"/>
                        </a:spcAft>
                      </a:pPr>
                      <a:r>
                        <a:rPr lang="en-US" sz="1200" kern="1200" dirty="0">
                          <a:effectLst/>
                        </a:rPr>
                        <a:t>Dan Stolts</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3239047839"/>
                  </a:ext>
                </a:extLst>
              </a:tr>
              <a:tr h="26685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9:15 – 10:15</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Becoming a Cloud Architect &amp; DevOps</a:t>
                      </a:r>
                      <a:endParaRPr lang="en-US" sz="1200" kern="1200" dirty="0">
                        <a:solidFill>
                          <a:schemeClr val="dk1"/>
                        </a:solidFill>
                        <a:effectLst/>
                        <a:latin typeface="+mn-lt"/>
                        <a:ea typeface="+mn-ea"/>
                        <a:cs typeface="+mn-cs"/>
                      </a:endParaRPr>
                    </a:p>
                  </a:txBody>
                  <a:tcPr marL="73025" marR="73025" marT="18415" marB="18415"/>
                </a:tc>
                <a:tc>
                  <a:txBody>
                    <a:bodyPr/>
                    <a:lstStyle/>
                    <a:p>
                      <a:pPr marL="0" marR="0">
                        <a:lnSpc>
                          <a:spcPct val="107000"/>
                        </a:lnSpc>
                        <a:spcBef>
                          <a:spcPts val="0"/>
                        </a:spcBef>
                        <a:spcAft>
                          <a:spcPts val="0"/>
                        </a:spcAft>
                      </a:pPr>
                      <a:r>
                        <a:rPr lang="en-US" sz="1200" kern="1200" dirty="0">
                          <a:effectLst/>
                        </a:rPr>
                        <a:t>Dan</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1271444396"/>
                  </a:ext>
                </a:extLst>
              </a:tr>
              <a:tr h="26685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10:15 – 10:30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200" kern="1200" dirty="0">
                          <a:effectLst/>
                        </a:rPr>
                        <a:t>Break &amp; Networking with Microsoft</a:t>
                      </a:r>
                      <a:endParaRPr lang="en-US" sz="1200" kern="1200" dirty="0">
                        <a:solidFill>
                          <a:schemeClr val="dk1"/>
                        </a:solidFill>
                        <a:effectLst/>
                        <a:latin typeface="+mn-lt"/>
                        <a:ea typeface="+mn-ea"/>
                        <a:cs typeface="+mn-cs"/>
                      </a:endParaRPr>
                    </a:p>
                  </a:txBody>
                  <a:tcPr marL="73025" marR="73025" marT="18415" marB="18415">
                    <a:solidFill>
                      <a:srgbClr val="FFC000"/>
                    </a:solidFill>
                  </a:tcPr>
                </a:tc>
                <a:tc hMerge="1">
                  <a:txBody>
                    <a:bodyPr/>
                    <a:lstStyle/>
                    <a:p>
                      <a:endParaRPr lang="en-US"/>
                    </a:p>
                  </a:txBody>
                  <a:tcPr/>
                </a:tc>
                <a:extLst>
                  <a:ext uri="{0D108BD9-81ED-4DB2-BD59-A6C34878D82A}">
                    <a16:rowId xmlns:a16="http://schemas.microsoft.com/office/drawing/2014/main" val="180956455"/>
                  </a:ext>
                </a:extLst>
              </a:tr>
              <a:tr h="277558">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10:30 – 11:30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effectLst/>
                        </a:rPr>
                        <a:t>Design Data Implementation</a:t>
                      </a:r>
                      <a:endParaRPr lang="en-US" sz="1200" kern="1200" dirty="0">
                        <a:solidFill>
                          <a:schemeClr val="dk1"/>
                        </a:solidFill>
                        <a:effectLst/>
                        <a:latin typeface="+mn-lt"/>
                        <a:ea typeface="+mn-ea"/>
                        <a:cs typeface="+mn-cs"/>
                      </a:endParaRPr>
                    </a:p>
                  </a:txBody>
                  <a:tcPr marL="73025" marR="73025" marT="18415" marB="18415"/>
                </a:tc>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effectLst/>
                        </a:rPr>
                        <a:t>Patrick</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1967849935"/>
                  </a:ext>
                </a:extLst>
              </a:tr>
              <a:tr h="277558">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11:30 – 12:30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effectLst/>
                        </a:rPr>
                        <a:t>Design Network Implementation</a:t>
                      </a:r>
                      <a:endParaRPr lang="en-US" sz="1200" kern="1200" dirty="0">
                        <a:solidFill>
                          <a:schemeClr val="dk1"/>
                        </a:solidFill>
                        <a:effectLst/>
                        <a:latin typeface="+mn-lt"/>
                        <a:ea typeface="+mn-ea"/>
                        <a:cs typeface="+mn-cs"/>
                      </a:endParaRPr>
                    </a:p>
                  </a:txBody>
                  <a:tcPr marL="73025" marR="73025" marT="18415" marB="18415"/>
                </a:tc>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solidFill>
                            <a:schemeClr val="dk1"/>
                          </a:solidFill>
                          <a:effectLst/>
                          <a:latin typeface="+mn-lt"/>
                          <a:ea typeface="+mn-ea"/>
                          <a:cs typeface="+mn-cs"/>
                        </a:rPr>
                        <a:t>Coach</a:t>
                      </a:r>
                    </a:p>
                  </a:txBody>
                  <a:tcPr marL="73025" marR="73025" marT="18415" marB="18415"/>
                </a:tc>
                <a:extLst>
                  <a:ext uri="{0D108BD9-81ED-4DB2-BD59-A6C34878D82A}">
                    <a16:rowId xmlns:a16="http://schemas.microsoft.com/office/drawing/2014/main" val="2253729830"/>
                  </a:ext>
                </a:extLst>
              </a:tr>
              <a:tr h="271917">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12:30 – 1:30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200" kern="1200" dirty="0">
                          <a:effectLst/>
                        </a:rPr>
                        <a:t>Lunch &amp; Networking &amp; Labs</a:t>
                      </a:r>
                      <a:endParaRPr lang="en-US" sz="1200" kern="1200" dirty="0">
                        <a:solidFill>
                          <a:schemeClr val="dk1"/>
                        </a:solidFill>
                        <a:effectLst/>
                        <a:latin typeface="+mn-lt"/>
                        <a:ea typeface="+mn-ea"/>
                        <a:cs typeface="+mn-cs"/>
                      </a:endParaRPr>
                    </a:p>
                  </a:txBody>
                  <a:tcPr marL="73025" marR="73025" marT="18415" marB="18415">
                    <a:solidFill>
                      <a:srgbClr val="FFC000"/>
                    </a:solidFill>
                  </a:tcPr>
                </a:tc>
                <a:tc hMerge="1">
                  <a:txBody>
                    <a:bodyPr/>
                    <a:lstStyle/>
                    <a:p>
                      <a:endParaRPr lang="en-US"/>
                    </a:p>
                  </a:txBody>
                  <a:tcPr/>
                </a:tc>
                <a:extLst>
                  <a:ext uri="{0D108BD9-81ED-4DB2-BD59-A6C34878D82A}">
                    <a16:rowId xmlns:a16="http://schemas.microsoft.com/office/drawing/2014/main" val="2940681861"/>
                  </a:ext>
                </a:extLst>
              </a:tr>
              <a:tr h="26685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1:30 – 2:45</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Design Compute Infrastructure</a:t>
                      </a:r>
                      <a:endParaRPr lang="en-US" sz="1200" kern="1200" dirty="0">
                        <a:solidFill>
                          <a:schemeClr val="dk1"/>
                        </a:solidFill>
                        <a:effectLst/>
                        <a:latin typeface="+mn-lt"/>
                        <a:ea typeface="+mn-ea"/>
                        <a:cs typeface="+mn-cs"/>
                      </a:endParaRPr>
                    </a:p>
                  </a:txBody>
                  <a:tcPr marL="73025" marR="73025" marT="18415" marB="18415"/>
                </a:tc>
                <a:tc>
                  <a:txBody>
                    <a:bodyPr/>
                    <a:lstStyle/>
                    <a:p>
                      <a:pPr marL="0" marR="0">
                        <a:lnSpc>
                          <a:spcPct val="107000"/>
                        </a:lnSpc>
                        <a:spcBef>
                          <a:spcPts val="0"/>
                        </a:spcBef>
                        <a:spcAft>
                          <a:spcPts val="0"/>
                        </a:spcAft>
                      </a:pPr>
                      <a:r>
                        <a:rPr lang="en-US" sz="1200" kern="1200" dirty="0">
                          <a:effectLst/>
                        </a:rPr>
                        <a:t>Dan</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1245569522"/>
                  </a:ext>
                </a:extLst>
              </a:tr>
              <a:tr h="26685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2:45 – 3:00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a:lnSpc>
                          <a:spcPct val="107000"/>
                        </a:lnSpc>
                        <a:spcBef>
                          <a:spcPts val="0"/>
                        </a:spcBef>
                        <a:spcAft>
                          <a:spcPts val="0"/>
                        </a:spcAft>
                      </a:pPr>
                      <a:r>
                        <a:rPr lang="en-US" sz="1200" kern="1200" dirty="0">
                          <a:effectLst/>
                        </a:rPr>
                        <a:t>Break &amp; Networking with Microsoft</a:t>
                      </a:r>
                      <a:endParaRPr lang="en-US" sz="1200" kern="1200" dirty="0">
                        <a:solidFill>
                          <a:schemeClr val="dk1"/>
                        </a:solidFill>
                        <a:effectLst/>
                        <a:latin typeface="+mn-lt"/>
                        <a:ea typeface="+mn-ea"/>
                        <a:cs typeface="+mn-cs"/>
                      </a:endParaRPr>
                    </a:p>
                  </a:txBody>
                  <a:tcPr marL="73025" marR="73025" marT="18415" marB="18415">
                    <a:solidFill>
                      <a:srgbClr val="FFC000"/>
                    </a:solidFill>
                  </a:tcPr>
                </a:tc>
                <a:tc hMerge="1">
                  <a:txBody>
                    <a:bodyPr/>
                    <a:lstStyle/>
                    <a:p>
                      <a:endParaRPr lang="en-US"/>
                    </a:p>
                  </a:txBody>
                  <a:tcPr/>
                </a:tc>
                <a:extLst>
                  <a:ext uri="{0D108BD9-81ED-4DB2-BD59-A6C34878D82A}">
                    <a16:rowId xmlns:a16="http://schemas.microsoft.com/office/drawing/2014/main" val="1147355969"/>
                  </a:ext>
                </a:extLst>
              </a:tr>
              <a:tr h="277558">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3:00 – 3:45</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effectLst/>
                        </a:rPr>
                        <a:t>Design Security &amp; Identity Solutions</a:t>
                      </a:r>
                      <a:endParaRPr lang="en-US" sz="1200" kern="1200" dirty="0">
                        <a:solidFill>
                          <a:schemeClr val="dk1"/>
                        </a:solidFill>
                        <a:effectLst/>
                        <a:latin typeface="+mn-lt"/>
                        <a:ea typeface="+mn-ea"/>
                        <a:cs typeface="+mn-cs"/>
                      </a:endParaRPr>
                    </a:p>
                  </a:txBody>
                  <a:tcPr marL="73025" marR="73025" marT="18415" marB="18415"/>
                </a:tc>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200" kern="1200" dirty="0">
                          <a:effectLst/>
                        </a:rPr>
                        <a:t>Coach</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966923279"/>
                  </a:ext>
                </a:extLst>
              </a:tr>
              <a:tr h="50946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100" dirty="0">
                          <a:solidFill>
                            <a:schemeClr val="tx1"/>
                          </a:solidFill>
                          <a:effectLst/>
                        </a:rPr>
                        <a:t>3:45 – 5:00</a:t>
                      </a:r>
                      <a:endParaRPr lang="en-US" sz="1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solidFill>
                      <a:srgbClr val="FFC00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Making it Real with Practical Application – Brainstorming &amp; Labs</a:t>
                      </a:r>
                      <a:endParaRPr lang="en-US" sz="1200" kern="1200" dirty="0">
                        <a:solidFill>
                          <a:schemeClr val="dk1"/>
                        </a:solidFill>
                        <a:effectLst/>
                        <a:latin typeface="+mn-lt"/>
                        <a:ea typeface="+mn-ea"/>
                        <a:cs typeface="+mn-cs"/>
                      </a:endParaRPr>
                    </a:p>
                  </a:txBody>
                  <a:tcPr marL="73025" marR="73025" marT="18415" marB="18415">
                    <a:solidFill>
                      <a:srgbClr val="92D050"/>
                    </a:solidFill>
                  </a:tcPr>
                </a:tc>
                <a:tc>
                  <a:txBody>
                    <a:bodyPr/>
                    <a:lstStyle/>
                    <a:p>
                      <a:pPr marL="0" marR="0">
                        <a:lnSpc>
                          <a:spcPct val="107000"/>
                        </a:lnSpc>
                        <a:spcBef>
                          <a:spcPts val="0"/>
                        </a:spcBef>
                        <a:spcAft>
                          <a:spcPts val="0"/>
                        </a:spcAft>
                      </a:pPr>
                      <a:r>
                        <a:rPr lang="en-US" sz="1200" kern="1200" dirty="0">
                          <a:effectLst/>
                        </a:rPr>
                        <a:t>Dan, Coach, Patrick, Others</a:t>
                      </a:r>
                      <a:endParaRPr lang="en-US" sz="1200" kern="1200" dirty="0">
                        <a:solidFill>
                          <a:schemeClr val="dk1"/>
                        </a:solidFill>
                        <a:effectLst/>
                        <a:latin typeface="+mn-lt"/>
                        <a:ea typeface="+mn-ea"/>
                        <a:cs typeface="+mn-cs"/>
                      </a:endParaRPr>
                    </a:p>
                  </a:txBody>
                  <a:tcPr marL="73025" marR="73025" marT="18415" marB="18415"/>
                </a:tc>
                <a:extLst>
                  <a:ext uri="{0D108BD9-81ED-4DB2-BD59-A6C34878D82A}">
                    <a16:rowId xmlns:a16="http://schemas.microsoft.com/office/drawing/2014/main" val="2351582022"/>
                  </a:ext>
                </a:extLst>
              </a:tr>
            </a:tbl>
          </a:graphicData>
        </a:graphic>
      </p:graphicFrame>
      <p:sp>
        <p:nvSpPr>
          <p:cNvPr id="9" name="Rectangle 3">
            <a:extLst>
              <a:ext uri="{FF2B5EF4-FFF2-40B4-BE49-F238E27FC236}">
                <a16:creationId xmlns:a16="http://schemas.microsoft.com/office/drawing/2014/main" id="{22807FEE-3114-49FA-954E-D217EC6E3D05}"/>
              </a:ext>
            </a:extLst>
          </p:cNvPr>
          <p:cNvSpPr>
            <a:spLocks noChangeArrowheads="1"/>
          </p:cNvSpPr>
          <p:nvPr/>
        </p:nvSpPr>
        <p:spPr bwMode="auto">
          <a:xfrm>
            <a:off x="1126721" y="718935"/>
            <a:ext cx="5594160" cy="12156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28528" rIns="0" bIns="0" numCol="1" anchor="ctr" anchorCtr="0" compatLnSpc="1">
            <a:prstTxWarp prst="textNoShape">
              <a:avLst/>
            </a:prstTxWarp>
            <a:spAutoFit/>
          </a:bodyPr>
          <a:lstStyle/>
          <a:p>
            <a:pPr eaLnBrk="0" hangingPunct="0"/>
            <a:r>
              <a:rPr lang="en-US" altLang="en-US" sz="1600" dirty="0">
                <a:latin typeface="Calibri Light" panose="020F0302020204030204" pitchFamily="34" charset="0"/>
                <a:ea typeface="Times New Roman" panose="02020603050405020304" pitchFamily="18" charset="0"/>
                <a:cs typeface="Calibri Light" panose="020F0302020204030204" pitchFamily="34" charset="0"/>
              </a:rPr>
              <a:t>Room</a:t>
            </a:r>
            <a:r>
              <a:rPr lang="en-US" altLang="en-US" sz="1600" b="0" dirty="0">
                <a:latin typeface="Calibri Light" panose="020F0302020204030204" pitchFamily="34" charset="0"/>
                <a:ea typeface="Times New Roman" panose="02020603050405020304" pitchFamily="18" charset="0"/>
                <a:cs typeface="Calibri Light" panose="020F0302020204030204" pitchFamily="34" charset="0"/>
              </a:rPr>
              <a:t>:   1st Floor – Washington/Jefferson</a:t>
            </a:r>
            <a:endParaRPr lang="en-US" altLang="en-US" sz="500" b="0" dirty="0"/>
          </a:p>
          <a:p>
            <a:pPr eaLnBrk="0" hangingPunct="0"/>
            <a:r>
              <a:rPr lang="en-US" altLang="en-US" sz="1600" dirty="0" err="1">
                <a:latin typeface="Calibri Light" panose="020F0302020204030204" pitchFamily="34" charset="0"/>
                <a:ea typeface="Calibri" panose="020F0502020204030204" pitchFamily="34" charset="0"/>
                <a:cs typeface="Calibri Light" panose="020F0302020204030204" pitchFamily="34" charset="0"/>
              </a:rPr>
              <a:t>WiFi</a:t>
            </a:r>
            <a:r>
              <a:rPr lang="en-US" altLang="en-US" sz="1600" b="0" dirty="0">
                <a:latin typeface="Calibri Light" panose="020F0302020204030204" pitchFamily="34" charset="0"/>
                <a:ea typeface="Calibri" panose="020F0502020204030204" pitchFamily="34" charset="0"/>
                <a:cs typeface="Calibri Light" panose="020F0302020204030204" pitchFamily="34" charset="0"/>
              </a:rPr>
              <a:t>:  MSFTGUEST;  Open browser; Event Code: TBD</a:t>
            </a:r>
          </a:p>
          <a:p>
            <a:pPr eaLnBrk="0" hangingPunct="0"/>
            <a:r>
              <a:rPr lang="en-US" altLang="en-US" sz="1600" dirty="0">
                <a:latin typeface="Calibri Light" panose="020F0302020204030204" pitchFamily="34" charset="0"/>
                <a:cs typeface="Calibri Light" panose="020F0302020204030204" pitchFamily="34" charset="0"/>
              </a:rPr>
              <a:t>Content:</a:t>
            </a:r>
            <a:r>
              <a:rPr lang="en-US" altLang="en-US" sz="1600" b="0" dirty="0">
                <a:latin typeface="Calibri Light" panose="020F0302020204030204" pitchFamily="34" charset="0"/>
                <a:cs typeface="Calibri Light" panose="020F0302020204030204" pitchFamily="34" charset="0"/>
              </a:rPr>
              <a:t> </a:t>
            </a:r>
            <a:r>
              <a:rPr lang="en-US" altLang="en-US" sz="1600" b="0" dirty="0">
                <a:latin typeface="Calibri Light" panose="020F0302020204030204" pitchFamily="34" charset="0"/>
                <a:ea typeface="Calibri" panose="020F0502020204030204" pitchFamily="34" charset="0"/>
                <a:cs typeface="Calibri Light" panose="020F0302020204030204" pitchFamily="34" charset="0"/>
                <a:hlinkClick r:id="rId3"/>
              </a:rPr>
              <a:t>https://github.com/guruskill/70-535</a:t>
            </a:r>
            <a:r>
              <a:rPr lang="en-US" altLang="en-US" sz="1600" b="0" dirty="0">
                <a:latin typeface="Calibri Light" panose="020F0302020204030204" pitchFamily="34" charset="0"/>
                <a:ea typeface="Calibri" panose="020F0502020204030204" pitchFamily="34" charset="0"/>
                <a:cs typeface="Calibri Light" panose="020F0302020204030204" pitchFamily="34" charset="0"/>
              </a:rPr>
              <a:t>  …</a:t>
            </a:r>
          </a:p>
          <a:p>
            <a:pPr eaLnBrk="0" hangingPunct="0"/>
            <a:r>
              <a:rPr lang="en-US" altLang="en-US" sz="1600" b="0" dirty="0">
                <a:latin typeface="Calibri Light" panose="020F0302020204030204" pitchFamily="34" charset="0"/>
                <a:ea typeface="Calibri" panose="020F0502020204030204" pitchFamily="34" charset="0"/>
                <a:cs typeface="Calibri Light" panose="020F0302020204030204" pitchFamily="34" charset="0"/>
              </a:rPr>
              <a:t>        Folders  </a:t>
            </a:r>
            <a:r>
              <a:rPr lang="en-US" altLang="en-US" sz="1600" dirty="0">
                <a:latin typeface="Calibri Light" panose="020F0302020204030204" pitchFamily="34" charset="0"/>
                <a:ea typeface="Calibri" panose="020F0502020204030204" pitchFamily="34" charset="0"/>
                <a:cs typeface="Calibri Light" panose="020F0302020204030204" pitchFamily="34" charset="0"/>
              </a:rPr>
              <a:t>Decks</a:t>
            </a:r>
            <a:r>
              <a:rPr lang="en-US" altLang="en-US" sz="1600" b="0" dirty="0">
                <a:latin typeface="Calibri Light" panose="020F0302020204030204" pitchFamily="34" charset="0"/>
                <a:ea typeface="Calibri" panose="020F0502020204030204" pitchFamily="34" charset="0"/>
                <a:cs typeface="Calibri Light" panose="020F0302020204030204" pitchFamily="34" charset="0"/>
              </a:rPr>
              <a:t>:  Presentations\2018-05-14-Boston\   </a:t>
            </a:r>
            <a:r>
              <a:rPr lang="en-US" altLang="en-US" sz="1600" dirty="0">
                <a:latin typeface="Calibri Light" panose="020F0302020204030204" pitchFamily="34" charset="0"/>
                <a:ea typeface="Calibri" panose="020F0502020204030204" pitchFamily="34" charset="0"/>
                <a:cs typeface="Calibri Light" panose="020F0302020204030204" pitchFamily="34" charset="0"/>
              </a:rPr>
              <a:t>Labs</a:t>
            </a:r>
            <a:r>
              <a:rPr lang="en-US" altLang="en-US" sz="1600" b="0" dirty="0">
                <a:latin typeface="Calibri Light" panose="020F0302020204030204" pitchFamily="34" charset="0"/>
                <a:ea typeface="Calibri" panose="020F0502020204030204" pitchFamily="34" charset="0"/>
                <a:cs typeface="Calibri Light" panose="020F0302020204030204" pitchFamily="34" charset="0"/>
              </a:rPr>
              <a:t>: Labs\</a:t>
            </a:r>
            <a:endParaRPr lang="en-US" altLang="en-US" sz="1600" b="0"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BD9DDC48-6854-4D90-BE64-52480D1A0E90}"/>
              </a:ext>
            </a:extLst>
          </p:cNvPr>
          <p:cNvSpPr/>
          <p:nvPr/>
        </p:nvSpPr>
        <p:spPr>
          <a:xfrm>
            <a:off x="8028432" y="1142091"/>
            <a:ext cx="3929107" cy="307777"/>
          </a:xfrm>
          <a:prstGeom prst="rect">
            <a:avLst/>
          </a:prstGeom>
        </p:spPr>
        <p:txBody>
          <a:bodyPr wrap="square">
            <a:spAutoFit/>
          </a:bodyPr>
          <a:lstStyle/>
          <a:p>
            <a:pPr algn="r"/>
            <a:r>
              <a:rPr lang="en-US" altLang="en-US" sz="1400" dirty="0">
                <a:latin typeface="Calibri Light" panose="020F0302020204030204" pitchFamily="34" charset="0"/>
                <a:ea typeface="Calibri" panose="020F0502020204030204" pitchFamily="34" charset="0"/>
                <a:cs typeface="Calibri Light" panose="020F0302020204030204" pitchFamily="34" charset="0"/>
              </a:rPr>
              <a:t>Program Home:</a:t>
            </a:r>
            <a:r>
              <a:rPr lang="en-US" altLang="en-US" sz="1400" b="0" dirty="0">
                <a:latin typeface="Calibri Light" panose="020F0302020204030204" pitchFamily="34" charset="0"/>
                <a:ea typeface="Calibri" panose="020F0502020204030204" pitchFamily="34" charset="0"/>
                <a:cs typeface="Calibri Light" panose="020F0302020204030204" pitchFamily="34" charset="0"/>
              </a:rPr>
              <a:t>  </a:t>
            </a:r>
            <a:r>
              <a:rPr lang="en-US" altLang="en-US" sz="1400" b="0" dirty="0">
                <a:latin typeface="Calibri Light" panose="020F0302020204030204" pitchFamily="34" charset="0"/>
                <a:ea typeface="Calibri" panose="020F0502020204030204" pitchFamily="34" charset="0"/>
                <a:cs typeface="Calibri Light" panose="020F0302020204030204" pitchFamily="34" charset="0"/>
                <a:hlinkClick r:id="rId4"/>
              </a:rPr>
              <a:t>https://aka.ms/certup</a:t>
            </a:r>
            <a:endParaRPr lang="en-US" sz="1400" dirty="0"/>
          </a:p>
        </p:txBody>
      </p:sp>
      <p:graphicFrame>
        <p:nvGraphicFramePr>
          <p:cNvPr id="13" name="Content Placeholder 9">
            <a:extLst>
              <a:ext uri="{FF2B5EF4-FFF2-40B4-BE49-F238E27FC236}">
                <a16:creationId xmlns:a16="http://schemas.microsoft.com/office/drawing/2014/main" id="{79162419-215D-48FD-ADB0-28B7F581466C}"/>
              </a:ext>
            </a:extLst>
          </p:cNvPr>
          <p:cNvGraphicFramePr>
            <a:graphicFrameLocks/>
          </p:cNvGraphicFramePr>
          <p:nvPr>
            <p:extLst>
              <p:ext uri="{D42A27DB-BD31-4B8C-83A1-F6EECF244321}">
                <p14:modId xmlns:p14="http://schemas.microsoft.com/office/powerpoint/2010/main" val="3948977511"/>
              </p:ext>
            </p:extLst>
          </p:nvPr>
        </p:nvGraphicFramePr>
        <p:xfrm>
          <a:off x="5923192" y="2343920"/>
          <a:ext cx="5858175" cy="3353119"/>
        </p:xfrm>
        <a:graphic>
          <a:graphicData uri="http://schemas.openxmlformats.org/drawingml/2006/table">
            <a:tbl>
              <a:tblPr firstRow="1" firstCol="1" bandRow="1">
                <a:tableStyleId>{93296810-A885-4BE3-A3E7-6D5BEEA58F35}</a:tableStyleId>
              </a:tblPr>
              <a:tblGrid>
                <a:gridCol w="1119446">
                  <a:extLst>
                    <a:ext uri="{9D8B030D-6E8A-4147-A177-3AD203B41FA5}">
                      <a16:colId xmlns:a16="http://schemas.microsoft.com/office/drawing/2014/main" val="150431079"/>
                    </a:ext>
                  </a:extLst>
                </a:gridCol>
                <a:gridCol w="3463926">
                  <a:extLst>
                    <a:ext uri="{9D8B030D-6E8A-4147-A177-3AD203B41FA5}">
                      <a16:colId xmlns:a16="http://schemas.microsoft.com/office/drawing/2014/main" val="3945521454"/>
                    </a:ext>
                  </a:extLst>
                </a:gridCol>
                <a:gridCol w="1274803">
                  <a:extLst>
                    <a:ext uri="{9D8B030D-6E8A-4147-A177-3AD203B41FA5}">
                      <a16:colId xmlns:a16="http://schemas.microsoft.com/office/drawing/2014/main" val="3505592105"/>
                    </a:ext>
                  </a:extLst>
                </a:gridCol>
              </a:tblGrid>
              <a:tr h="280536">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200" dirty="0">
                          <a:effectLst/>
                        </a:rPr>
                        <a:t>Time</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15186" marB="15186" anchor="ctr">
                    <a:solidFill>
                      <a:srgbClr val="0070C0"/>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200" dirty="0">
                          <a:effectLst/>
                        </a:rPr>
                        <a:t>Topic</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15186" marB="15186" anchor="ctr">
                    <a:solidFill>
                      <a:srgbClr val="0070C0"/>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a:lnSpc>
                          <a:spcPct val="107000"/>
                        </a:lnSpc>
                        <a:spcBef>
                          <a:spcPts val="0"/>
                        </a:spcBef>
                        <a:spcAft>
                          <a:spcPts val="0"/>
                        </a:spcAft>
                      </a:pPr>
                      <a:r>
                        <a:rPr lang="en-US" sz="1200" dirty="0">
                          <a:effectLst/>
                        </a:rPr>
                        <a:t>Speaker</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60221" marR="60221" marT="15186" marB="15186" anchor="ctr">
                    <a:solidFill>
                      <a:srgbClr val="0070C0"/>
                    </a:solidFill>
                  </a:tcPr>
                </a:tc>
                <a:extLst>
                  <a:ext uri="{0D108BD9-81ED-4DB2-BD59-A6C34878D82A}">
                    <a16:rowId xmlns:a16="http://schemas.microsoft.com/office/drawing/2014/main" val="1777369772"/>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8:30 – 9:00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a:lnSpc>
                          <a:spcPct val="107000"/>
                        </a:lnSpc>
                        <a:spcBef>
                          <a:spcPts val="0"/>
                        </a:spcBef>
                        <a:spcAft>
                          <a:spcPts val="0"/>
                        </a:spcAft>
                      </a:pPr>
                      <a:r>
                        <a:rPr lang="en-US" sz="1200" kern="1200" dirty="0">
                          <a:effectLst/>
                        </a:rPr>
                        <a:t>Breakfast, registration, setup</a:t>
                      </a:r>
                      <a:endParaRPr lang="en-US" sz="1200" kern="1200" dirty="0">
                        <a:solidFill>
                          <a:schemeClr val="dk1"/>
                        </a:solidFill>
                        <a:effectLst/>
                        <a:latin typeface="+mj-lt"/>
                        <a:ea typeface="+mn-ea"/>
                        <a:cs typeface="+mn-cs"/>
                      </a:endParaRPr>
                    </a:p>
                  </a:txBody>
                  <a:tcPr marL="60221" marR="60221" marT="15186" marB="15186">
                    <a:solidFill>
                      <a:srgbClr val="FFC000"/>
                    </a:solidFill>
                  </a:tcPr>
                </a:tc>
                <a:tc hMerge="1">
                  <a:txBody>
                    <a:bodyPr/>
                    <a:lstStyle/>
                    <a:p>
                      <a:endParaRPr lang="en-US"/>
                    </a:p>
                  </a:txBody>
                  <a:tcPr/>
                </a:tc>
                <a:extLst>
                  <a:ext uri="{0D108BD9-81ED-4DB2-BD59-A6C34878D82A}">
                    <a16:rowId xmlns:a16="http://schemas.microsoft.com/office/drawing/2014/main" val="1278574935"/>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9:00 – 10:15</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Exam Tips and Architecting for your company</a:t>
                      </a:r>
                      <a:endParaRPr lang="en-US" sz="1200" kern="1200" dirty="0">
                        <a:solidFill>
                          <a:schemeClr val="dk1"/>
                        </a:solidFill>
                        <a:effectLst/>
                        <a:latin typeface="+mj-lt"/>
                        <a:ea typeface="+mn-ea"/>
                        <a:cs typeface="+mn-cs"/>
                      </a:endParaRPr>
                    </a:p>
                  </a:txBody>
                  <a:tcPr marL="60221" marR="60221" marT="15186" marB="15186"/>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Dan</a:t>
                      </a:r>
                      <a:endParaRPr lang="en-US" sz="1200" kern="1200" dirty="0">
                        <a:solidFill>
                          <a:schemeClr val="dk1"/>
                        </a:solidFill>
                        <a:effectLst/>
                        <a:latin typeface="+mj-lt"/>
                        <a:ea typeface="+mn-ea"/>
                        <a:cs typeface="+mn-cs"/>
                      </a:endParaRPr>
                    </a:p>
                  </a:txBody>
                  <a:tcPr marL="60221" marR="60221" marT="15186" marB="15186"/>
                </a:tc>
                <a:extLst>
                  <a:ext uri="{0D108BD9-81ED-4DB2-BD59-A6C34878D82A}">
                    <a16:rowId xmlns:a16="http://schemas.microsoft.com/office/drawing/2014/main" val="4107098080"/>
                  </a:ext>
                </a:extLst>
              </a:tr>
              <a:tr h="229645">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10:15 – 10:30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a:lnSpc>
                          <a:spcPct val="107000"/>
                        </a:lnSpc>
                        <a:spcBef>
                          <a:spcPts val="0"/>
                        </a:spcBef>
                        <a:spcAft>
                          <a:spcPts val="0"/>
                        </a:spcAft>
                      </a:pPr>
                      <a:r>
                        <a:rPr lang="en-US" sz="1200" kern="1200" dirty="0">
                          <a:effectLst/>
                        </a:rPr>
                        <a:t>Break &amp; Networking with Microsoft</a:t>
                      </a:r>
                      <a:endParaRPr lang="en-US" sz="1200" kern="1200" dirty="0">
                        <a:solidFill>
                          <a:schemeClr val="dk1"/>
                        </a:solidFill>
                        <a:effectLst/>
                        <a:latin typeface="+mj-lt"/>
                        <a:ea typeface="+mn-ea"/>
                        <a:cs typeface="+mn-cs"/>
                      </a:endParaRPr>
                    </a:p>
                  </a:txBody>
                  <a:tcPr marL="60221" marR="60221" marT="15186" marB="15186">
                    <a:solidFill>
                      <a:srgbClr val="FFC000"/>
                    </a:solidFill>
                  </a:tcPr>
                </a:tc>
                <a:tc hMerge="1">
                  <a:txBody>
                    <a:bodyPr/>
                    <a:lstStyle/>
                    <a:p>
                      <a:endParaRPr lang="en-US"/>
                    </a:p>
                  </a:txBody>
                  <a:tcPr/>
                </a:tc>
                <a:extLst>
                  <a:ext uri="{0D108BD9-81ED-4DB2-BD59-A6C34878D82A}">
                    <a16:rowId xmlns:a16="http://schemas.microsoft.com/office/drawing/2014/main" val="3795867663"/>
                  </a:ext>
                </a:extLst>
              </a:tr>
              <a:tr h="25626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10:30 – 12:00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Design Solutions using Platform Services, Part 1</a:t>
                      </a:r>
                      <a:endParaRPr lang="en-US" sz="1200" kern="1200" dirty="0">
                        <a:solidFill>
                          <a:schemeClr val="dk1"/>
                        </a:solidFill>
                        <a:effectLst/>
                        <a:latin typeface="+mj-lt"/>
                        <a:ea typeface="+mn-ea"/>
                        <a:cs typeface="+mn-cs"/>
                      </a:endParaRPr>
                    </a:p>
                  </a:txBody>
                  <a:tcPr marL="60221" marR="60221" marT="15186" marB="15186"/>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Coach</a:t>
                      </a:r>
                      <a:endParaRPr lang="en-US" sz="1200" kern="1200" dirty="0">
                        <a:solidFill>
                          <a:schemeClr val="dk1"/>
                        </a:solidFill>
                        <a:effectLst/>
                        <a:latin typeface="+mj-lt"/>
                        <a:ea typeface="+mn-ea"/>
                        <a:cs typeface="+mn-cs"/>
                      </a:endParaRPr>
                    </a:p>
                  </a:txBody>
                  <a:tcPr marL="60221" marR="60221" marT="15186" marB="15186"/>
                </a:tc>
                <a:extLst>
                  <a:ext uri="{0D108BD9-81ED-4DB2-BD59-A6C34878D82A}">
                    <a16:rowId xmlns:a16="http://schemas.microsoft.com/office/drawing/2014/main" val="543961611"/>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12:00 – 1:00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gn="ctr">
                        <a:lnSpc>
                          <a:spcPct val="107000"/>
                        </a:lnSpc>
                        <a:spcBef>
                          <a:spcPts val="0"/>
                        </a:spcBef>
                        <a:spcAft>
                          <a:spcPts val="0"/>
                        </a:spcAft>
                      </a:pPr>
                      <a:r>
                        <a:rPr lang="en-US" sz="1200" kern="1200" dirty="0">
                          <a:effectLst/>
                        </a:rPr>
                        <a:t>Lunch &amp; Networking &amp; Labs</a:t>
                      </a:r>
                      <a:endParaRPr lang="en-US" sz="1200" kern="1200" dirty="0">
                        <a:solidFill>
                          <a:schemeClr val="dk1"/>
                        </a:solidFill>
                        <a:effectLst/>
                        <a:latin typeface="+mj-lt"/>
                        <a:ea typeface="+mn-ea"/>
                        <a:cs typeface="+mn-cs"/>
                      </a:endParaRPr>
                    </a:p>
                  </a:txBody>
                  <a:tcPr marL="60221" marR="60221" marT="15186" marB="15186">
                    <a:solidFill>
                      <a:srgbClr val="FFC000"/>
                    </a:solidFill>
                  </a:tcPr>
                </a:tc>
                <a:tc hMerge="1">
                  <a:txBody>
                    <a:bodyPr/>
                    <a:lstStyle/>
                    <a:p>
                      <a:endParaRPr lang="en-US"/>
                    </a:p>
                  </a:txBody>
                  <a:tcPr/>
                </a:tc>
                <a:extLst>
                  <a:ext uri="{0D108BD9-81ED-4DB2-BD59-A6C34878D82A}">
                    <a16:rowId xmlns:a16="http://schemas.microsoft.com/office/drawing/2014/main" val="2334962994"/>
                  </a:ext>
                </a:extLst>
              </a:tr>
              <a:tr h="277519">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1:00 – 2:00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Design Solutions using Platform Services, Part 2</a:t>
                      </a:r>
                      <a:endParaRPr lang="en-US" sz="1200" kern="1200" dirty="0">
                        <a:solidFill>
                          <a:schemeClr val="dk1"/>
                        </a:solidFill>
                        <a:effectLst/>
                        <a:latin typeface="+mj-lt"/>
                        <a:ea typeface="+mn-ea"/>
                        <a:cs typeface="+mn-cs"/>
                      </a:endParaRPr>
                    </a:p>
                  </a:txBody>
                  <a:tcPr marL="60221" marR="60221" marT="15186" marB="15186"/>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Coach</a:t>
                      </a:r>
                      <a:endParaRPr lang="en-US" sz="1200" kern="1200" dirty="0">
                        <a:solidFill>
                          <a:schemeClr val="dk1"/>
                        </a:solidFill>
                        <a:effectLst/>
                        <a:latin typeface="+mj-lt"/>
                        <a:ea typeface="+mn-ea"/>
                        <a:cs typeface="+mn-cs"/>
                      </a:endParaRPr>
                    </a:p>
                  </a:txBody>
                  <a:tcPr marL="60221" marR="60221" marT="15186" marB="15186"/>
                </a:tc>
                <a:extLst>
                  <a:ext uri="{0D108BD9-81ED-4DB2-BD59-A6C34878D82A}">
                    <a16:rowId xmlns:a16="http://schemas.microsoft.com/office/drawing/2014/main" val="1301065520"/>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2:00 – 3:15</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Design for Operations</a:t>
                      </a:r>
                      <a:endParaRPr lang="en-US" sz="1200" kern="1200" dirty="0">
                        <a:solidFill>
                          <a:schemeClr val="dk1"/>
                        </a:solidFill>
                        <a:effectLst/>
                        <a:latin typeface="+mj-lt"/>
                        <a:ea typeface="+mn-ea"/>
                        <a:cs typeface="+mn-cs"/>
                      </a:endParaRPr>
                    </a:p>
                  </a:txBody>
                  <a:tcPr marL="60221" marR="60221" marT="15186" marB="15186"/>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Patrick</a:t>
                      </a:r>
                      <a:endParaRPr lang="en-US" sz="1200" kern="1200" dirty="0">
                        <a:solidFill>
                          <a:schemeClr val="dk1"/>
                        </a:solidFill>
                        <a:effectLst/>
                        <a:latin typeface="+mj-lt"/>
                        <a:ea typeface="+mn-ea"/>
                        <a:cs typeface="+mn-cs"/>
                      </a:endParaRPr>
                    </a:p>
                  </a:txBody>
                  <a:tcPr marL="60221" marR="60221" marT="15186" marB="15186"/>
                </a:tc>
                <a:extLst>
                  <a:ext uri="{0D108BD9-81ED-4DB2-BD59-A6C34878D82A}">
                    <a16:rowId xmlns:a16="http://schemas.microsoft.com/office/drawing/2014/main" val="592646342"/>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3:15 – 3:30</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gridSpan="2">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Break</a:t>
                      </a:r>
                      <a:endParaRPr lang="en-US" sz="1200" kern="1200" dirty="0">
                        <a:solidFill>
                          <a:schemeClr val="dk1"/>
                        </a:solidFill>
                        <a:effectLst/>
                        <a:latin typeface="+mj-lt"/>
                        <a:ea typeface="+mn-ea"/>
                        <a:cs typeface="+mn-cs"/>
                      </a:endParaRPr>
                    </a:p>
                  </a:txBody>
                  <a:tcPr marL="60221" marR="60221" marT="15186" marB="15186">
                    <a:solidFill>
                      <a:srgbClr val="FFC000"/>
                    </a:solidFill>
                  </a:tcPr>
                </a:tc>
                <a:tc hMerge="1">
                  <a:txBody>
                    <a:bodyPr/>
                    <a:lstStyle/>
                    <a:p>
                      <a:endParaRPr lang="en-US"/>
                    </a:p>
                  </a:txBody>
                  <a:tcPr/>
                </a:tc>
                <a:extLst>
                  <a:ext uri="{0D108BD9-81ED-4DB2-BD59-A6C34878D82A}">
                    <a16:rowId xmlns:a16="http://schemas.microsoft.com/office/drawing/2014/main" val="1077161772"/>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3:30 – 4:15</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Making it Real: Whiteboarding</a:t>
                      </a:r>
                      <a:endParaRPr lang="en-US" sz="1200" kern="1200" dirty="0">
                        <a:solidFill>
                          <a:schemeClr val="dk1"/>
                        </a:solidFill>
                        <a:effectLst/>
                        <a:latin typeface="+mj-lt"/>
                        <a:ea typeface="+mn-ea"/>
                        <a:cs typeface="+mn-cs"/>
                      </a:endParaRPr>
                    </a:p>
                  </a:txBody>
                  <a:tcPr marL="60221" marR="60221" marT="15186" marB="15186">
                    <a:solidFill>
                      <a:srgbClr val="92D05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solidFill>
                            <a:schemeClr val="dk1"/>
                          </a:solidFill>
                          <a:effectLst/>
                          <a:latin typeface="+mj-lt"/>
                          <a:ea typeface="+mn-ea"/>
                          <a:cs typeface="+mn-cs"/>
                        </a:rPr>
                        <a:t>All</a:t>
                      </a:r>
                    </a:p>
                  </a:txBody>
                  <a:tcPr marL="60221" marR="60221" marT="15186" marB="15186"/>
                </a:tc>
                <a:extLst>
                  <a:ext uri="{0D108BD9-81ED-4DB2-BD59-A6C34878D82A}">
                    <a16:rowId xmlns:a16="http://schemas.microsoft.com/office/drawing/2014/main" val="2309675962"/>
                  </a:ext>
                </a:extLst>
              </a:tr>
              <a:tr h="271121">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algn="ctr" defTabSz="914400" rtl="0" eaLnBrk="1" latinLnBrk="0" hangingPunct="1">
                        <a:lnSpc>
                          <a:spcPct val="107000"/>
                        </a:lnSpc>
                        <a:spcBef>
                          <a:spcPts val="0"/>
                        </a:spcBef>
                        <a:spcAft>
                          <a:spcPts val="0"/>
                        </a:spcAft>
                      </a:pPr>
                      <a:r>
                        <a:rPr lang="en-US" sz="1100" kern="1200" dirty="0">
                          <a:effectLst/>
                        </a:rPr>
                        <a:t>4:15 – 4:45</a:t>
                      </a:r>
                      <a:endParaRPr lang="en-US" sz="1100" b="1" kern="1200" dirty="0">
                        <a:solidFill>
                          <a:schemeClr val="lt1"/>
                        </a:solidFill>
                        <a:effectLst/>
                        <a:latin typeface="Calibri" panose="020F0502020204030204" pitchFamily="34" charset="0"/>
                        <a:ea typeface="+mn-ea"/>
                        <a:cs typeface="Calibri" panose="020F0502020204030204" pitchFamily="34" charset="0"/>
                      </a:endParaRPr>
                    </a:p>
                  </a:txBody>
                  <a:tcPr marL="60221" marR="60221" marT="15186" marB="15186">
                    <a:solidFill>
                      <a:srgbClr val="0070C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effectLst/>
                        </a:rPr>
                        <a:t>Making it Real: Architecting Real World Solutions – Whiteboarding</a:t>
                      </a:r>
                      <a:endParaRPr lang="en-US" sz="1200" kern="1200" dirty="0">
                        <a:solidFill>
                          <a:schemeClr val="dk1"/>
                        </a:solidFill>
                        <a:effectLst/>
                        <a:latin typeface="+mj-lt"/>
                        <a:ea typeface="+mn-ea"/>
                        <a:cs typeface="+mn-cs"/>
                      </a:endParaRPr>
                    </a:p>
                  </a:txBody>
                  <a:tcPr marL="60221" marR="60221" marT="15186" marB="15186">
                    <a:solidFill>
                      <a:srgbClr val="92D050"/>
                    </a:solidFill>
                  </a:tcPr>
                </a:tc>
                <a:tc>
                  <a:txBody>
                    <a:bodyPr/>
                    <a:lstStyle>
                      <a:lvl1pPr marL="0" algn="l" defTabSz="914400" rtl="0" eaLnBrk="1" latinLnBrk="0" hangingPunct="1">
                        <a:defRPr sz="1800" kern="1200">
                          <a:solidFill>
                            <a:schemeClr val="dk1"/>
                          </a:solidFill>
                          <a:latin typeface="Calibri" panose="020F0502020204030204"/>
                        </a:defRPr>
                      </a:lvl1pPr>
                      <a:lvl2pPr marL="457200" algn="l" defTabSz="914400" rtl="0" eaLnBrk="1" latinLnBrk="0" hangingPunct="1">
                        <a:defRPr sz="1800" kern="1200">
                          <a:solidFill>
                            <a:schemeClr val="dk1"/>
                          </a:solidFill>
                          <a:latin typeface="Calibri" panose="020F0502020204030204"/>
                        </a:defRPr>
                      </a:lvl2pPr>
                      <a:lvl3pPr marL="914400" algn="l" defTabSz="914400" rtl="0" eaLnBrk="1" latinLnBrk="0" hangingPunct="1">
                        <a:defRPr sz="1800" kern="1200">
                          <a:solidFill>
                            <a:schemeClr val="dk1"/>
                          </a:solidFill>
                          <a:latin typeface="Calibri" panose="020F0502020204030204"/>
                        </a:defRPr>
                      </a:lvl3pPr>
                      <a:lvl4pPr marL="1371600" algn="l" defTabSz="914400" rtl="0" eaLnBrk="1" latinLnBrk="0" hangingPunct="1">
                        <a:defRPr sz="1800" kern="1200">
                          <a:solidFill>
                            <a:schemeClr val="dk1"/>
                          </a:solidFill>
                          <a:latin typeface="Calibri" panose="020F0502020204030204"/>
                        </a:defRPr>
                      </a:lvl4pPr>
                      <a:lvl5pPr marL="1828800" algn="l" defTabSz="914400" rtl="0" eaLnBrk="1" latinLnBrk="0" hangingPunct="1">
                        <a:defRPr sz="1800" kern="1200">
                          <a:solidFill>
                            <a:schemeClr val="dk1"/>
                          </a:solidFill>
                          <a:latin typeface="Calibri" panose="020F0502020204030204"/>
                        </a:defRPr>
                      </a:lvl5pPr>
                      <a:lvl6pPr marL="2286000" algn="l" defTabSz="914400" rtl="0" eaLnBrk="1" latinLnBrk="0" hangingPunct="1">
                        <a:defRPr sz="1800" kern="1200">
                          <a:solidFill>
                            <a:schemeClr val="dk1"/>
                          </a:solidFill>
                          <a:latin typeface="Calibri" panose="020F0502020204030204"/>
                        </a:defRPr>
                      </a:lvl6pPr>
                      <a:lvl7pPr marL="2743200" algn="l" defTabSz="914400" rtl="0" eaLnBrk="1" latinLnBrk="0" hangingPunct="1">
                        <a:defRPr sz="1800" kern="1200">
                          <a:solidFill>
                            <a:schemeClr val="dk1"/>
                          </a:solidFill>
                          <a:latin typeface="Calibri" panose="020F0502020204030204"/>
                        </a:defRPr>
                      </a:lvl7pPr>
                      <a:lvl8pPr marL="3200400" algn="l" defTabSz="914400" rtl="0" eaLnBrk="1" latinLnBrk="0" hangingPunct="1">
                        <a:defRPr sz="1800" kern="1200">
                          <a:solidFill>
                            <a:schemeClr val="dk1"/>
                          </a:solidFill>
                          <a:latin typeface="Calibri" panose="020F0502020204030204"/>
                        </a:defRPr>
                      </a:lvl8pPr>
                      <a:lvl9pPr marL="3657600" algn="l" defTabSz="914400" rtl="0" eaLnBrk="1" latinLnBrk="0" hangingPunct="1">
                        <a:defRPr sz="1800" kern="1200">
                          <a:solidFill>
                            <a:schemeClr val="dk1"/>
                          </a:solidFill>
                          <a:latin typeface="Calibri" panose="020F0502020204030204"/>
                        </a:defRPr>
                      </a:lvl9pPr>
                    </a:lstStyle>
                    <a:p>
                      <a:pPr marL="0" marR="0">
                        <a:lnSpc>
                          <a:spcPct val="107000"/>
                        </a:lnSpc>
                        <a:spcBef>
                          <a:spcPts val="0"/>
                        </a:spcBef>
                        <a:spcAft>
                          <a:spcPts val="0"/>
                        </a:spcAft>
                      </a:pPr>
                      <a:r>
                        <a:rPr lang="en-US" sz="1200" kern="1200" dirty="0">
                          <a:solidFill>
                            <a:schemeClr val="dk1"/>
                          </a:solidFill>
                          <a:effectLst/>
                          <a:latin typeface="+mj-lt"/>
                          <a:ea typeface="+mn-ea"/>
                          <a:cs typeface="+mn-cs"/>
                        </a:rPr>
                        <a:t>All</a:t>
                      </a:r>
                    </a:p>
                  </a:txBody>
                  <a:tcPr marL="60221" marR="60221" marT="15186" marB="15186"/>
                </a:tc>
                <a:extLst>
                  <a:ext uri="{0D108BD9-81ED-4DB2-BD59-A6C34878D82A}">
                    <a16:rowId xmlns:a16="http://schemas.microsoft.com/office/drawing/2014/main" val="4216081526"/>
                  </a:ext>
                </a:extLst>
              </a:tr>
              <a:tr h="271121">
                <a:tc>
                  <a:txBody>
                    <a:bodyPr/>
                    <a:lstStyle/>
                    <a:p>
                      <a:pPr marL="0" marR="0" algn="ctr" defTabSz="914400" rtl="0" eaLnBrk="1" latinLnBrk="0" hangingPunct="1">
                        <a:lnSpc>
                          <a:spcPct val="107000"/>
                        </a:lnSpc>
                        <a:spcBef>
                          <a:spcPts val="0"/>
                        </a:spcBef>
                        <a:spcAft>
                          <a:spcPts val="0"/>
                        </a:spcAft>
                      </a:pPr>
                      <a:r>
                        <a:rPr lang="en-US" sz="1200" b="1" kern="1200" dirty="0">
                          <a:solidFill>
                            <a:schemeClr val="lt1"/>
                          </a:solidFill>
                          <a:effectLst/>
                          <a:latin typeface="Calibri" panose="020F0502020204030204" pitchFamily="34" charset="0"/>
                          <a:ea typeface="+mn-ea"/>
                          <a:cs typeface="Calibri" panose="020F0502020204030204" pitchFamily="34" charset="0"/>
                        </a:rPr>
                        <a:t>4:45-5:00</a:t>
                      </a:r>
                    </a:p>
                  </a:txBody>
                  <a:tcPr marL="60221" marR="60221" marT="15186" marB="15186">
                    <a:solidFill>
                      <a:srgbClr val="0070C0"/>
                    </a:solidFill>
                  </a:tcPr>
                </a:tc>
                <a:tc>
                  <a:txBody>
                    <a:bodyPr/>
                    <a:lstStyle/>
                    <a:p>
                      <a:pPr marL="0" marR="0" algn="l" defTabSz="914400" rtl="0" eaLnBrk="1" latinLnBrk="0" hangingPunct="1">
                        <a:lnSpc>
                          <a:spcPct val="107000"/>
                        </a:lnSpc>
                        <a:spcBef>
                          <a:spcPts val="0"/>
                        </a:spcBef>
                        <a:spcAft>
                          <a:spcPts val="0"/>
                        </a:spcAft>
                      </a:pPr>
                      <a:r>
                        <a:rPr lang="en-US" sz="1200" kern="1200" dirty="0">
                          <a:solidFill>
                            <a:schemeClr val="dk1"/>
                          </a:solidFill>
                          <a:effectLst/>
                          <a:latin typeface="Calibri" panose="020F0502020204030204" pitchFamily="34" charset="0"/>
                          <a:ea typeface="+mn-ea"/>
                          <a:cs typeface="Calibri" panose="020F0502020204030204" pitchFamily="34" charset="0"/>
                        </a:rPr>
                        <a:t>Wrap-Up/Closing Next Steps and Homework (Labs)</a:t>
                      </a:r>
                    </a:p>
                  </a:txBody>
                  <a:tcPr marL="60221" marR="60221" marT="15186" marB="15186">
                    <a:solidFill>
                      <a:srgbClr val="D8DEE7"/>
                    </a:solidFill>
                  </a:tcPr>
                </a:tc>
                <a:tc>
                  <a:txBody>
                    <a:bodyPr/>
                    <a:lstStyle/>
                    <a:p>
                      <a:pPr marL="0" marR="0">
                        <a:lnSpc>
                          <a:spcPct val="107000"/>
                        </a:lnSpc>
                        <a:spcBef>
                          <a:spcPts val="0"/>
                        </a:spcBef>
                        <a:spcAft>
                          <a:spcPts val="0"/>
                        </a:spcAft>
                      </a:pPr>
                      <a:endParaRPr lang="en-US" sz="1200" kern="1200" dirty="0">
                        <a:solidFill>
                          <a:schemeClr val="dk1"/>
                        </a:solidFill>
                        <a:effectLst/>
                        <a:latin typeface="+mj-lt"/>
                        <a:ea typeface="+mn-ea"/>
                        <a:cs typeface="+mn-cs"/>
                      </a:endParaRPr>
                    </a:p>
                  </a:txBody>
                  <a:tcPr marL="60221" marR="60221" marT="15186" marB="15186"/>
                </a:tc>
                <a:extLst>
                  <a:ext uri="{0D108BD9-81ED-4DB2-BD59-A6C34878D82A}">
                    <a16:rowId xmlns:a16="http://schemas.microsoft.com/office/drawing/2014/main" val="1149476677"/>
                  </a:ext>
                </a:extLst>
              </a:tr>
            </a:tbl>
          </a:graphicData>
        </a:graphic>
      </p:graphicFrame>
      <p:sp>
        <p:nvSpPr>
          <p:cNvPr id="4" name="Rectangle 3">
            <a:extLst>
              <a:ext uri="{FF2B5EF4-FFF2-40B4-BE49-F238E27FC236}">
                <a16:creationId xmlns:a16="http://schemas.microsoft.com/office/drawing/2014/main" id="{466DB7E9-4989-4BA8-AC4F-EBA688DE4992}"/>
              </a:ext>
            </a:extLst>
          </p:cNvPr>
          <p:cNvSpPr/>
          <p:nvPr/>
        </p:nvSpPr>
        <p:spPr>
          <a:xfrm>
            <a:off x="9047748" y="1452312"/>
            <a:ext cx="3021563" cy="338554"/>
          </a:xfrm>
          <a:prstGeom prst="rect">
            <a:avLst/>
          </a:prstGeom>
        </p:spPr>
        <p:txBody>
          <a:bodyPr wrap="square">
            <a:spAutoFit/>
          </a:bodyPr>
          <a:lstStyle/>
          <a:p>
            <a:r>
              <a:rPr lang="en-US" sz="800" dirty="0"/>
              <a:t>Microsoft Office - 5 Wayside Rd, Burlington, MA</a:t>
            </a:r>
          </a:p>
          <a:p>
            <a:r>
              <a:rPr lang="en-US" sz="800" dirty="0"/>
              <a:t>1st Floor – Washington/Jefferson</a:t>
            </a:r>
          </a:p>
        </p:txBody>
      </p:sp>
    </p:spTree>
    <p:extLst>
      <p:ext uri="{BB962C8B-B14F-4D97-AF65-F5344CB8AC3E}">
        <p14:creationId xmlns:p14="http://schemas.microsoft.com/office/powerpoint/2010/main" val="10879708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24F7A9-E921-4357-9149-373976F55DAB}"/>
              </a:ext>
            </a:extLst>
          </p:cNvPr>
          <p:cNvSpPr>
            <a:spLocks noGrp="1"/>
          </p:cNvSpPr>
          <p:nvPr>
            <p:ph type="body" sz="quarter" idx="12"/>
          </p:nvPr>
        </p:nvSpPr>
        <p:spPr/>
        <p:txBody>
          <a:bodyPr/>
          <a:lstStyle/>
          <a:p>
            <a:pPr marL="0" indent="0">
              <a:buNone/>
            </a:pPr>
            <a:r>
              <a:rPr lang="en-US" sz="4400" dirty="0"/>
              <a:t>Who feels like the knowledge you obtained in this class will help your company?</a:t>
            </a:r>
          </a:p>
        </p:txBody>
      </p:sp>
      <p:sp>
        <p:nvSpPr>
          <p:cNvPr id="2" name="Title 1">
            <a:extLst>
              <a:ext uri="{FF2B5EF4-FFF2-40B4-BE49-F238E27FC236}">
                <a16:creationId xmlns:a16="http://schemas.microsoft.com/office/drawing/2014/main" id="{CD5BD358-9F61-4A38-ADEA-6049ADD4110E}"/>
              </a:ext>
            </a:extLst>
          </p:cNvPr>
          <p:cNvSpPr>
            <a:spLocks noGrp="1"/>
          </p:cNvSpPr>
          <p:nvPr>
            <p:ph type="title"/>
          </p:nvPr>
        </p:nvSpPr>
        <p:spPr/>
        <p:txBody>
          <a:bodyPr/>
          <a:lstStyle/>
          <a:p>
            <a:r>
              <a:rPr lang="en-US" dirty="0"/>
              <a:t>Show of Hands</a:t>
            </a:r>
          </a:p>
        </p:txBody>
      </p:sp>
    </p:spTree>
    <p:extLst>
      <p:ext uri="{BB962C8B-B14F-4D97-AF65-F5344CB8AC3E}">
        <p14:creationId xmlns:p14="http://schemas.microsoft.com/office/powerpoint/2010/main" val="3262228563"/>
      </p:ext>
    </p:extLst>
  </p:cSld>
  <p:clrMapOvr>
    <a:masterClrMapping/>
  </p:clrMapOvr>
  <p:transition spd="slow">
    <p:push/>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24F7A9-E921-4357-9149-373976F55DAB}"/>
              </a:ext>
            </a:extLst>
          </p:cNvPr>
          <p:cNvSpPr>
            <a:spLocks noGrp="1"/>
          </p:cNvSpPr>
          <p:nvPr>
            <p:ph type="body" sz="quarter" idx="12"/>
          </p:nvPr>
        </p:nvSpPr>
        <p:spPr/>
        <p:txBody>
          <a:bodyPr/>
          <a:lstStyle/>
          <a:p>
            <a:pPr marL="0" indent="0">
              <a:buNone/>
            </a:pPr>
            <a:r>
              <a:rPr lang="en-US" sz="4400" dirty="0"/>
              <a:t>Who feels like the knowledge you obtained in this class will help </a:t>
            </a:r>
            <a:r>
              <a:rPr lang="en-US" sz="4400"/>
              <a:t>your career?</a:t>
            </a:r>
            <a:endParaRPr lang="en-US" sz="4400" dirty="0"/>
          </a:p>
        </p:txBody>
      </p:sp>
      <p:sp>
        <p:nvSpPr>
          <p:cNvPr id="2" name="Title 1">
            <a:extLst>
              <a:ext uri="{FF2B5EF4-FFF2-40B4-BE49-F238E27FC236}">
                <a16:creationId xmlns:a16="http://schemas.microsoft.com/office/drawing/2014/main" id="{CD5BD358-9F61-4A38-ADEA-6049ADD4110E}"/>
              </a:ext>
            </a:extLst>
          </p:cNvPr>
          <p:cNvSpPr>
            <a:spLocks noGrp="1"/>
          </p:cNvSpPr>
          <p:nvPr>
            <p:ph type="title"/>
          </p:nvPr>
        </p:nvSpPr>
        <p:spPr/>
        <p:txBody>
          <a:bodyPr/>
          <a:lstStyle/>
          <a:p>
            <a:r>
              <a:rPr lang="en-US" dirty="0"/>
              <a:t>Show of Hands</a:t>
            </a:r>
          </a:p>
        </p:txBody>
      </p:sp>
    </p:spTree>
    <p:extLst>
      <p:ext uri="{BB962C8B-B14F-4D97-AF65-F5344CB8AC3E}">
        <p14:creationId xmlns:p14="http://schemas.microsoft.com/office/powerpoint/2010/main" val="1881392275"/>
      </p:ext>
    </p:extLst>
  </p:cSld>
  <p:clrMapOvr>
    <a:masterClrMapping/>
  </p:clrMapOvr>
  <p:transition spd="slow">
    <p:push/>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936777-E5C5-4FD3-BBD2-A70547AD6417}"/>
              </a:ext>
            </a:extLst>
          </p:cNvPr>
          <p:cNvSpPr>
            <a:spLocks noGrp="1"/>
          </p:cNvSpPr>
          <p:nvPr>
            <p:ph type="title"/>
          </p:nvPr>
        </p:nvSpPr>
        <p:spPr/>
        <p:txBody>
          <a:bodyPr>
            <a:normAutofit fontScale="90000"/>
          </a:bodyPr>
          <a:lstStyle/>
          <a:p>
            <a:r>
              <a:rPr lang="en-US" sz="3600" dirty="0"/>
              <a:t>Do you want more free training for you, your friends and peers?</a:t>
            </a:r>
          </a:p>
        </p:txBody>
      </p:sp>
      <p:sp>
        <p:nvSpPr>
          <p:cNvPr id="5" name="Text Placeholder 4">
            <a:extLst>
              <a:ext uri="{FF2B5EF4-FFF2-40B4-BE49-F238E27FC236}">
                <a16:creationId xmlns:a16="http://schemas.microsoft.com/office/drawing/2014/main" id="{8F0F298E-8EE5-4828-B969-7524BF7AD37F}"/>
              </a:ext>
            </a:extLst>
          </p:cNvPr>
          <p:cNvSpPr>
            <a:spLocks noGrp="1"/>
          </p:cNvSpPr>
          <p:nvPr>
            <p:ph idx="1"/>
          </p:nvPr>
        </p:nvSpPr>
        <p:spPr/>
        <p:txBody>
          <a:bodyPr/>
          <a:lstStyle/>
          <a:p>
            <a:pPr marL="571500" indent="-571500">
              <a:buFont typeface="Arial" panose="020B0604020202020204" pitchFamily="34" charset="0"/>
              <a:buChar char="•"/>
            </a:pPr>
            <a:r>
              <a:rPr lang="en-US" sz="3200" dirty="0"/>
              <a:t>Feedback is very, very important to Microsoft.  It is the mechanism we use to get additional funding to have more workshops. </a:t>
            </a:r>
          </a:p>
          <a:p>
            <a:pPr marL="571500" indent="-571500">
              <a:buFont typeface="Arial" panose="020B0604020202020204" pitchFamily="34" charset="0"/>
              <a:buChar char="•"/>
            </a:pPr>
            <a:endParaRPr lang="en-US" sz="3200" dirty="0"/>
          </a:p>
          <a:p>
            <a:pPr marL="571500" indent="-571500">
              <a:buFont typeface="Arial" panose="020B0604020202020204" pitchFamily="34" charset="0"/>
              <a:buChar char="•"/>
            </a:pPr>
            <a:r>
              <a:rPr lang="en-US" sz="3200" dirty="0"/>
              <a:t>Please help us help you &amp; your peers, now and in the future.  Give us the evidence that this is a worthwhile investment.</a:t>
            </a:r>
          </a:p>
          <a:p>
            <a:pPr marL="571500" indent="-571500">
              <a:buFont typeface="Arial" panose="020B0604020202020204" pitchFamily="34" charset="0"/>
              <a:buChar char="•"/>
            </a:pPr>
            <a:endParaRPr lang="en-US" sz="3200" dirty="0"/>
          </a:p>
          <a:p>
            <a:pPr marL="571500" indent="-571500">
              <a:buFont typeface="Arial" panose="020B0604020202020204" pitchFamily="34" charset="0"/>
              <a:buChar char="•"/>
            </a:pPr>
            <a:r>
              <a:rPr lang="en-US" sz="3200" dirty="0"/>
              <a:t>It only takes a couple minutes to fill out the survey at the end of the class. Even if you miss some of the class, it is very important that we get your feedback!</a:t>
            </a:r>
          </a:p>
          <a:p>
            <a:pPr marL="0" indent="0">
              <a:buNone/>
            </a:pPr>
            <a:r>
              <a:rPr lang="en-US" sz="4000" dirty="0"/>
              <a:t>THANK YOU!  </a:t>
            </a:r>
            <a:r>
              <a:rPr lang="en-US" sz="3200" dirty="0"/>
              <a:t>From our entire training team!!!</a:t>
            </a:r>
          </a:p>
        </p:txBody>
      </p:sp>
    </p:spTree>
    <p:extLst>
      <p:ext uri="{BB962C8B-B14F-4D97-AF65-F5344CB8AC3E}">
        <p14:creationId xmlns:p14="http://schemas.microsoft.com/office/powerpoint/2010/main" val="29948135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9B17ADC-B6C7-455C-BBF8-FE75AC64513B}"/>
              </a:ext>
            </a:extLst>
          </p:cNvPr>
          <p:cNvSpPr>
            <a:spLocks noGrp="1"/>
          </p:cNvSpPr>
          <p:nvPr>
            <p:ph type="body" sz="quarter" idx="12"/>
          </p:nvPr>
        </p:nvSpPr>
        <p:spPr>
          <a:xfrm>
            <a:off x="390166" y="2490788"/>
            <a:ext cx="4148497" cy="2704895"/>
          </a:xfrm>
        </p:spPr>
        <p:txBody>
          <a:bodyPr/>
          <a:lstStyle/>
          <a:p>
            <a:pPr marL="571500" indent="-571500">
              <a:buFont typeface="Arial" panose="020B0604020202020204" pitchFamily="34" charset="0"/>
              <a:buChar char="•"/>
            </a:pPr>
            <a:r>
              <a:rPr lang="en-US" sz="3600" dirty="0"/>
              <a:t>Event</a:t>
            </a:r>
          </a:p>
          <a:p>
            <a:pPr marL="571500" indent="-571500">
              <a:buFont typeface="Arial" panose="020B0604020202020204" pitchFamily="34" charset="0"/>
              <a:buChar char="•"/>
            </a:pPr>
            <a:r>
              <a:rPr lang="en-US" sz="3600" dirty="0"/>
              <a:t>Content</a:t>
            </a:r>
          </a:p>
          <a:p>
            <a:pPr marL="571500" indent="-571500">
              <a:buFont typeface="Arial" panose="020B0604020202020204" pitchFamily="34" charset="0"/>
              <a:buChar char="•"/>
            </a:pPr>
            <a:r>
              <a:rPr lang="en-US" sz="3600" dirty="0"/>
              <a:t>Speakers</a:t>
            </a:r>
          </a:p>
          <a:p>
            <a:pPr marL="571500" indent="-571500">
              <a:buFont typeface="Arial" panose="020B0604020202020204" pitchFamily="34" charset="0"/>
              <a:buChar char="•"/>
            </a:pPr>
            <a:r>
              <a:rPr lang="en-US" sz="3600" dirty="0"/>
              <a:t>Topics</a:t>
            </a:r>
          </a:p>
          <a:p>
            <a:pPr marL="571500" indent="-571500">
              <a:buFont typeface="Arial" panose="020B0604020202020204" pitchFamily="34" charset="0"/>
              <a:buChar char="•"/>
            </a:pPr>
            <a:r>
              <a:rPr lang="en-US" sz="3600" dirty="0"/>
              <a:t>Event Flow</a:t>
            </a:r>
          </a:p>
          <a:p>
            <a:pPr marL="571500" indent="-571500">
              <a:buFont typeface="Arial" panose="020B0604020202020204" pitchFamily="34" charset="0"/>
              <a:buChar char="•"/>
            </a:pPr>
            <a:endParaRPr lang="en-US" sz="3600" dirty="0"/>
          </a:p>
        </p:txBody>
      </p:sp>
      <p:sp>
        <p:nvSpPr>
          <p:cNvPr id="2" name="Title 1">
            <a:extLst>
              <a:ext uri="{FF2B5EF4-FFF2-40B4-BE49-F238E27FC236}">
                <a16:creationId xmlns:a16="http://schemas.microsoft.com/office/drawing/2014/main" id="{B5B67181-AD98-42BF-85E9-B1114831D9FF}"/>
              </a:ext>
            </a:extLst>
          </p:cNvPr>
          <p:cNvSpPr>
            <a:spLocks noGrp="1"/>
          </p:cNvSpPr>
          <p:nvPr>
            <p:ph type="title"/>
          </p:nvPr>
        </p:nvSpPr>
        <p:spPr>
          <a:xfrm>
            <a:off x="260109" y="405160"/>
            <a:ext cx="9860610" cy="2219926"/>
          </a:xfrm>
        </p:spPr>
        <p:txBody>
          <a:bodyPr>
            <a:normAutofit/>
          </a:bodyPr>
          <a:lstStyle/>
          <a:p>
            <a:r>
              <a:rPr lang="en-US" sz="4800" dirty="0"/>
              <a:t>Live Feedback:</a:t>
            </a:r>
            <a:br>
              <a:rPr lang="en-US" sz="4800" dirty="0"/>
            </a:br>
            <a:r>
              <a:rPr lang="en-US" sz="4800" dirty="0"/>
              <a:t>In your own words:</a:t>
            </a:r>
            <a:br>
              <a:rPr lang="en-US" sz="4800" dirty="0"/>
            </a:br>
            <a:r>
              <a:rPr lang="en-US" sz="4800" dirty="0"/>
              <a:t>What did you think of …</a:t>
            </a:r>
          </a:p>
        </p:txBody>
      </p:sp>
      <p:sp>
        <p:nvSpPr>
          <p:cNvPr id="5" name="Text Placeholder 3">
            <a:extLst>
              <a:ext uri="{FF2B5EF4-FFF2-40B4-BE49-F238E27FC236}">
                <a16:creationId xmlns:a16="http://schemas.microsoft.com/office/drawing/2014/main" id="{18AD0253-D181-4E36-B8E6-7E96D03879FE}"/>
              </a:ext>
            </a:extLst>
          </p:cNvPr>
          <p:cNvSpPr txBox="1">
            <a:spLocks/>
          </p:cNvSpPr>
          <p:nvPr/>
        </p:nvSpPr>
        <p:spPr>
          <a:xfrm>
            <a:off x="5487259" y="2610146"/>
            <a:ext cx="5515334" cy="2704895"/>
          </a:xfrm>
          <a:prstGeom prst="rect">
            <a:avLst/>
          </a:prstGeom>
          <a:noFill/>
        </p:spPr>
        <p:txBody>
          <a:bodyPr vert="horz" lIns="146304" tIns="109728" rIns="146304" bIns="109728" rtlCol="0">
            <a:noAutofit/>
          </a:bodyPr>
          <a:lstStyle>
            <a:lvl1pPr marL="0" indent="0" algn="l" defTabSz="914400" rtl="0" eaLnBrk="1" latinLnBrk="0" hangingPunct="1">
              <a:lnSpc>
                <a:spcPct val="90000"/>
              </a:lnSpc>
              <a:spcBef>
                <a:spcPts val="0"/>
              </a:spcBef>
              <a:buFont typeface="Arial" panose="020B0604020202020204" pitchFamily="34" charset="0"/>
              <a:buNone/>
              <a:defRPr sz="3529" kern="1200" spc="0" baseline="0">
                <a:gradFill>
                  <a:gsLst>
                    <a:gs pos="0">
                      <a:schemeClr val="tx1"/>
                    </a:gs>
                    <a:gs pos="100000">
                      <a:schemeClr val="tx1"/>
                    </a:gs>
                  </a:gsLst>
                  <a:lin ang="5400000" scaled="0"/>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indent="-571500">
              <a:buFont typeface="Arial" panose="020B0604020202020204" pitchFamily="34" charset="0"/>
              <a:buChar char="•"/>
            </a:pPr>
            <a:r>
              <a:rPr lang="en-US" sz="2800" dirty="0"/>
              <a:t>Azure Capabilities</a:t>
            </a:r>
          </a:p>
          <a:p>
            <a:pPr marL="571500" indent="-571500">
              <a:buFont typeface="Arial" panose="020B0604020202020204" pitchFamily="34" charset="0"/>
              <a:buChar char="•"/>
            </a:pPr>
            <a:r>
              <a:rPr lang="en-US" sz="2800" dirty="0"/>
              <a:t>Training Leading to Cert</a:t>
            </a:r>
          </a:p>
          <a:p>
            <a:pPr marL="571500" indent="-571500">
              <a:buFont typeface="Arial" panose="020B0604020202020204" pitchFamily="34" charset="0"/>
              <a:buChar char="•"/>
            </a:pPr>
            <a:r>
              <a:rPr lang="en-US" sz="2800" dirty="0"/>
              <a:t>Workshop Model/Flow</a:t>
            </a:r>
          </a:p>
          <a:p>
            <a:pPr marL="571500" indent="-571500">
              <a:buFont typeface="Arial" panose="020B0604020202020204" pitchFamily="34" charset="0"/>
              <a:buChar char="•"/>
            </a:pPr>
            <a:r>
              <a:rPr lang="en-US" sz="2800" dirty="0"/>
              <a:t>Specific Azure Service</a:t>
            </a:r>
          </a:p>
          <a:p>
            <a:pPr marL="571500" indent="-571500">
              <a:buFont typeface="Arial" panose="020B0604020202020204" pitchFamily="34" charset="0"/>
              <a:buChar char="•"/>
            </a:pPr>
            <a:r>
              <a:rPr lang="en-US" sz="2800" b="1" dirty="0"/>
              <a:t>Value to You personally</a:t>
            </a:r>
          </a:p>
          <a:p>
            <a:pPr marL="571500" indent="-571500">
              <a:buFont typeface="Arial" panose="020B0604020202020204" pitchFamily="34" charset="0"/>
              <a:buChar char="•"/>
            </a:pPr>
            <a:r>
              <a:rPr lang="en-US" sz="2800" b="1" dirty="0"/>
              <a:t>Value to your company</a:t>
            </a:r>
          </a:p>
          <a:p>
            <a:pPr marL="571500" indent="-571500">
              <a:buFont typeface="Arial" panose="020B0604020202020204" pitchFamily="34" charset="0"/>
              <a:buChar char="•"/>
            </a:pPr>
            <a:r>
              <a:rPr lang="en-US" sz="2800" dirty="0"/>
              <a:t>Other</a:t>
            </a:r>
          </a:p>
        </p:txBody>
      </p:sp>
      <p:sp>
        <p:nvSpPr>
          <p:cNvPr id="6" name="TextBox 5">
            <a:extLst>
              <a:ext uri="{FF2B5EF4-FFF2-40B4-BE49-F238E27FC236}">
                <a16:creationId xmlns:a16="http://schemas.microsoft.com/office/drawing/2014/main" id="{AAAA73EB-3960-4CED-B14B-6F51EDC935FB}"/>
              </a:ext>
            </a:extLst>
          </p:cNvPr>
          <p:cNvSpPr txBox="1"/>
          <p:nvPr/>
        </p:nvSpPr>
        <p:spPr>
          <a:xfrm>
            <a:off x="8142477" y="567833"/>
            <a:ext cx="2860116" cy="923330"/>
          </a:xfrm>
          <a:prstGeom prst="rect">
            <a:avLst/>
          </a:prstGeom>
          <a:noFill/>
        </p:spPr>
        <p:txBody>
          <a:bodyPr wrap="square" rtlCol="0">
            <a:spAutoFit/>
          </a:bodyPr>
          <a:lstStyle/>
          <a:p>
            <a:r>
              <a:rPr lang="en-US" dirty="0"/>
              <a:t>Please provide: </a:t>
            </a:r>
          </a:p>
          <a:p>
            <a:r>
              <a:rPr lang="en-US" dirty="0"/>
              <a:t>Contact </a:t>
            </a:r>
            <a:r>
              <a:rPr lang="en-US" dirty="0" err="1"/>
              <a:t>First+Last</a:t>
            </a:r>
            <a:r>
              <a:rPr lang="en-US" dirty="0"/>
              <a:t> Initial:</a:t>
            </a:r>
          </a:p>
          <a:p>
            <a:r>
              <a:rPr lang="en-US" dirty="0"/>
              <a:t>Company [optional]:</a:t>
            </a:r>
          </a:p>
        </p:txBody>
      </p:sp>
    </p:spTree>
    <p:extLst>
      <p:ext uri="{BB962C8B-B14F-4D97-AF65-F5344CB8AC3E}">
        <p14:creationId xmlns:p14="http://schemas.microsoft.com/office/powerpoint/2010/main" val="571538711"/>
      </p:ext>
    </p:extLst>
  </p:cSld>
  <p:clrMapOvr>
    <a:masterClrMapping/>
  </p:clrMapOvr>
  <p:transition spd="slow">
    <p:push/>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494D597-7AE2-499A-9760-99344D1EAF8F}"/>
              </a:ext>
            </a:extLst>
          </p:cNvPr>
          <p:cNvSpPr>
            <a:spLocks noGrp="1"/>
          </p:cNvSpPr>
          <p:nvPr>
            <p:ph type="body" sz="quarter" idx="12"/>
          </p:nvPr>
        </p:nvSpPr>
        <p:spPr>
          <a:xfrm>
            <a:off x="382856" y="3235167"/>
            <a:ext cx="11377037" cy="1700008"/>
          </a:xfrm>
        </p:spPr>
        <p:txBody>
          <a:bodyPr/>
          <a:lstStyle/>
          <a:p>
            <a:r>
              <a:rPr lang="en-US" b="1" dirty="0"/>
              <a:t>What types of project(s) do you have or hope to drive where Azure may provide a solution?</a:t>
            </a:r>
            <a:endParaRPr lang="en-US" dirty="0"/>
          </a:p>
          <a:p>
            <a:r>
              <a:rPr lang="en-US" dirty="0"/>
              <a:t>Open Discussion</a:t>
            </a:r>
          </a:p>
          <a:p>
            <a:endParaRPr lang="en-US" dirty="0"/>
          </a:p>
        </p:txBody>
      </p:sp>
      <p:sp>
        <p:nvSpPr>
          <p:cNvPr id="3" name="Title 2">
            <a:extLst>
              <a:ext uri="{FF2B5EF4-FFF2-40B4-BE49-F238E27FC236}">
                <a16:creationId xmlns:a16="http://schemas.microsoft.com/office/drawing/2014/main" id="{1E35B728-0B05-47E3-837B-0660AB4215E0}"/>
              </a:ext>
            </a:extLst>
          </p:cNvPr>
          <p:cNvSpPr>
            <a:spLocks noGrp="1"/>
          </p:cNvSpPr>
          <p:nvPr>
            <p:ph type="title"/>
          </p:nvPr>
        </p:nvSpPr>
        <p:spPr>
          <a:xfrm>
            <a:off x="382856" y="591577"/>
            <a:ext cx="9860610" cy="2329463"/>
          </a:xfrm>
        </p:spPr>
        <p:txBody>
          <a:bodyPr>
            <a:normAutofit fontScale="90000"/>
          </a:bodyPr>
          <a:lstStyle/>
          <a:p>
            <a:r>
              <a:rPr lang="en-US" dirty="0"/>
              <a:t>Feedback: </a:t>
            </a:r>
            <a:br>
              <a:rPr lang="en-US" dirty="0"/>
            </a:br>
            <a:r>
              <a:rPr lang="en-US" dirty="0"/>
              <a:t>Making the Most of the event</a:t>
            </a:r>
            <a:br>
              <a:rPr lang="en-US" dirty="0"/>
            </a:br>
            <a:r>
              <a:rPr lang="en-US" dirty="0"/>
              <a:t>Your Projects</a:t>
            </a:r>
          </a:p>
        </p:txBody>
      </p:sp>
      <p:sp>
        <p:nvSpPr>
          <p:cNvPr id="4" name="TextBox 3">
            <a:extLst>
              <a:ext uri="{FF2B5EF4-FFF2-40B4-BE49-F238E27FC236}">
                <a16:creationId xmlns:a16="http://schemas.microsoft.com/office/drawing/2014/main" id="{CBE3E920-5442-4665-8BB6-043F0D1AC9C7}"/>
              </a:ext>
            </a:extLst>
          </p:cNvPr>
          <p:cNvSpPr txBox="1"/>
          <p:nvPr/>
        </p:nvSpPr>
        <p:spPr>
          <a:xfrm>
            <a:off x="6867432" y="5249303"/>
            <a:ext cx="4458447" cy="1200329"/>
          </a:xfrm>
          <a:prstGeom prst="rect">
            <a:avLst/>
          </a:prstGeom>
          <a:noFill/>
        </p:spPr>
        <p:txBody>
          <a:bodyPr wrap="square" rtlCol="0">
            <a:spAutoFit/>
          </a:bodyPr>
          <a:lstStyle/>
          <a:p>
            <a:r>
              <a:rPr lang="en-US" dirty="0"/>
              <a:t>Project: </a:t>
            </a:r>
          </a:p>
          <a:p>
            <a:r>
              <a:rPr lang="en-US" dirty="0"/>
              <a:t>Contact </a:t>
            </a:r>
            <a:r>
              <a:rPr lang="en-US" dirty="0" err="1"/>
              <a:t>First+Last</a:t>
            </a:r>
            <a:r>
              <a:rPr lang="en-US" dirty="0"/>
              <a:t> Initial:</a:t>
            </a:r>
          </a:p>
          <a:p>
            <a:r>
              <a:rPr lang="en-US" dirty="0"/>
              <a:t>Company [optional]:</a:t>
            </a:r>
          </a:p>
          <a:p>
            <a:r>
              <a:rPr lang="en-US" dirty="0"/>
              <a:t>Can you benefit from help from Microsoft:</a:t>
            </a:r>
          </a:p>
        </p:txBody>
      </p:sp>
    </p:spTree>
    <p:extLst>
      <p:ext uri="{BB962C8B-B14F-4D97-AF65-F5344CB8AC3E}">
        <p14:creationId xmlns:p14="http://schemas.microsoft.com/office/powerpoint/2010/main" val="3084543572"/>
      </p:ext>
    </p:extLst>
  </p:cSld>
  <p:clrMapOvr>
    <a:masterClrMapping/>
  </p:clrMapOvr>
  <p:transition spd="slow">
    <p:push/>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DCFBAD6-11BB-42F6-B567-798198A7CD0A}"/>
              </a:ext>
            </a:extLst>
          </p:cNvPr>
          <p:cNvSpPr>
            <a:spLocks noGrp="1"/>
          </p:cNvSpPr>
          <p:nvPr>
            <p:ph type="body" sz="quarter" idx="12"/>
          </p:nvPr>
        </p:nvSpPr>
        <p:spPr/>
        <p:txBody>
          <a:bodyPr/>
          <a:lstStyle/>
          <a:p>
            <a:r>
              <a:rPr lang="en-US" sz="4400" dirty="0"/>
              <a:t>Please email </a:t>
            </a:r>
            <a:r>
              <a:rPr lang="en-US" sz="4400" dirty="0">
                <a:hlinkClick r:id="rId3"/>
              </a:rPr>
              <a:t>dstolts@microsoft.com</a:t>
            </a:r>
            <a:endParaRPr lang="en-US" sz="4400" dirty="0"/>
          </a:p>
          <a:p>
            <a:endParaRPr lang="en-US" dirty="0"/>
          </a:p>
          <a:p>
            <a:r>
              <a:rPr lang="en-US" sz="2400" dirty="0"/>
              <a:t>Include Business case questions, drawing (or picture of it), screenshot of resources created (resource group with resources listed)</a:t>
            </a:r>
          </a:p>
          <a:p>
            <a:r>
              <a:rPr lang="en-US" sz="2400" dirty="0"/>
              <a:t>Include next steps…</a:t>
            </a:r>
          </a:p>
          <a:p>
            <a:endParaRPr lang="en-US" dirty="0"/>
          </a:p>
        </p:txBody>
      </p:sp>
      <p:sp>
        <p:nvSpPr>
          <p:cNvPr id="3" name="Title 2">
            <a:extLst>
              <a:ext uri="{FF2B5EF4-FFF2-40B4-BE49-F238E27FC236}">
                <a16:creationId xmlns:a16="http://schemas.microsoft.com/office/drawing/2014/main" id="{AD7A04F3-7C90-490F-8307-68AEC7ED4ABB}"/>
              </a:ext>
            </a:extLst>
          </p:cNvPr>
          <p:cNvSpPr>
            <a:spLocks noGrp="1"/>
          </p:cNvSpPr>
          <p:nvPr>
            <p:ph type="title"/>
          </p:nvPr>
        </p:nvSpPr>
        <p:spPr/>
        <p:txBody>
          <a:bodyPr/>
          <a:lstStyle/>
          <a:p>
            <a:r>
              <a:rPr lang="en-US" dirty="0"/>
              <a:t>What can we do better?</a:t>
            </a:r>
            <a:br>
              <a:rPr lang="en-US" dirty="0"/>
            </a:br>
            <a:r>
              <a:rPr lang="en-US" dirty="0"/>
              <a:t>What was your project?</a:t>
            </a:r>
          </a:p>
        </p:txBody>
      </p:sp>
    </p:spTree>
    <p:extLst>
      <p:ext uri="{BB962C8B-B14F-4D97-AF65-F5344CB8AC3E}">
        <p14:creationId xmlns:p14="http://schemas.microsoft.com/office/powerpoint/2010/main" val="309376433"/>
      </p:ext>
    </p:extLst>
  </p:cSld>
  <p:clrMapOvr>
    <a:masterClrMapping/>
  </p:clrMapOvr>
  <p:transition spd="slow">
    <p:push/>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46D7261-BC9F-45A2-96C9-5373E56AEBE0}"/>
              </a:ext>
            </a:extLst>
          </p:cNvPr>
          <p:cNvSpPr>
            <a:spLocks noGrp="1"/>
          </p:cNvSpPr>
          <p:nvPr>
            <p:ph type="body" sz="quarter" idx="12"/>
          </p:nvPr>
        </p:nvSpPr>
        <p:spPr>
          <a:xfrm>
            <a:off x="360750" y="4361365"/>
            <a:ext cx="8825779" cy="1794661"/>
          </a:xfrm>
        </p:spPr>
        <p:txBody>
          <a:bodyPr/>
          <a:lstStyle/>
          <a:p>
            <a:r>
              <a:rPr lang="en-US" dirty="0"/>
              <a:t>URL: Day 3: </a:t>
            </a:r>
            <a:r>
              <a:rPr lang="en-US" u="sng" dirty="0">
                <a:hlinkClick r:id="rId3"/>
              </a:rPr>
              <a:t>https://tinyurl.com/533VA612</a:t>
            </a:r>
            <a:r>
              <a:rPr lang="en-US" dirty="0"/>
              <a:t> </a:t>
            </a:r>
          </a:p>
        </p:txBody>
      </p:sp>
      <p:sp>
        <p:nvSpPr>
          <p:cNvPr id="3" name="Title 2">
            <a:extLst>
              <a:ext uri="{FF2B5EF4-FFF2-40B4-BE49-F238E27FC236}">
                <a16:creationId xmlns:a16="http://schemas.microsoft.com/office/drawing/2014/main" id="{3A8B964F-364B-42BA-A502-494320E341AC}"/>
              </a:ext>
            </a:extLst>
          </p:cNvPr>
          <p:cNvSpPr>
            <a:spLocks noGrp="1"/>
          </p:cNvSpPr>
          <p:nvPr>
            <p:ph type="title"/>
          </p:nvPr>
        </p:nvSpPr>
        <p:spPr>
          <a:xfrm>
            <a:off x="360751" y="1059840"/>
            <a:ext cx="9860610" cy="1801436"/>
          </a:xfrm>
        </p:spPr>
        <p:txBody>
          <a:bodyPr>
            <a:normAutofit fontScale="90000"/>
          </a:bodyPr>
          <a:lstStyle/>
          <a:p>
            <a:r>
              <a:rPr lang="en-US" dirty="0"/>
              <a:t>Evaluation Form</a:t>
            </a:r>
            <a:br>
              <a:rPr lang="en-US" dirty="0"/>
            </a:br>
            <a:r>
              <a:rPr lang="en-US" dirty="0"/>
              <a:t>Super Important. Please invest another 2 minutes now to fill out the event survey.</a:t>
            </a:r>
          </a:p>
        </p:txBody>
      </p:sp>
    </p:spTree>
    <p:extLst>
      <p:ext uri="{BB962C8B-B14F-4D97-AF65-F5344CB8AC3E}">
        <p14:creationId xmlns:p14="http://schemas.microsoft.com/office/powerpoint/2010/main" val="3320745949"/>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9B17ADC-B6C7-455C-BBF8-FE75AC64513B}"/>
              </a:ext>
            </a:extLst>
          </p:cNvPr>
          <p:cNvSpPr>
            <a:spLocks noGrp="1"/>
          </p:cNvSpPr>
          <p:nvPr>
            <p:ph type="body" sz="quarter" idx="12"/>
          </p:nvPr>
        </p:nvSpPr>
        <p:spPr>
          <a:xfrm>
            <a:off x="175901" y="1640812"/>
            <a:ext cx="10014402" cy="1761607"/>
          </a:xfrm>
        </p:spPr>
        <p:txBody>
          <a:bodyPr/>
          <a:lstStyle/>
          <a:p>
            <a:r>
              <a:rPr lang="en-US" sz="4400" dirty="0"/>
              <a:t>Who is taking a vacation, sick or personal day to be with us today?</a:t>
            </a:r>
          </a:p>
        </p:txBody>
      </p:sp>
      <p:sp>
        <p:nvSpPr>
          <p:cNvPr id="2" name="Title 1">
            <a:extLst>
              <a:ext uri="{FF2B5EF4-FFF2-40B4-BE49-F238E27FC236}">
                <a16:creationId xmlns:a16="http://schemas.microsoft.com/office/drawing/2014/main" id="{B5B67181-AD98-42BF-85E9-B1114831D9FF}"/>
              </a:ext>
            </a:extLst>
          </p:cNvPr>
          <p:cNvSpPr>
            <a:spLocks noGrp="1"/>
          </p:cNvSpPr>
          <p:nvPr>
            <p:ph type="title"/>
          </p:nvPr>
        </p:nvSpPr>
        <p:spPr>
          <a:xfrm>
            <a:off x="173610" y="608547"/>
            <a:ext cx="9860610" cy="1801436"/>
          </a:xfrm>
        </p:spPr>
        <p:txBody>
          <a:bodyPr>
            <a:normAutofit/>
          </a:bodyPr>
          <a:lstStyle/>
          <a:p>
            <a:r>
              <a:rPr lang="en-US" dirty="0"/>
              <a:t>Show of Hands…</a:t>
            </a:r>
          </a:p>
        </p:txBody>
      </p:sp>
      <p:sp>
        <p:nvSpPr>
          <p:cNvPr id="3" name="Rectangle: Top Corners Snipped 2">
            <a:extLst>
              <a:ext uri="{FF2B5EF4-FFF2-40B4-BE49-F238E27FC236}">
                <a16:creationId xmlns:a16="http://schemas.microsoft.com/office/drawing/2014/main" id="{CE922558-EFDA-4C43-9F8D-09C61F0BFEB7}"/>
              </a:ext>
            </a:extLst>
          </p:cNvPr>
          <p:cNvSpPr/>
          <p:nvPr/>
        </p:nvSpPr>
        <p:spPr bwMode="auto">
          <a:xfrm>
            <a:off x="733647" y="3615072"/>
            <a:ext cx="2892055" cy="1765004"/>
          </a:xfrm>
          <a:prstGeom prst="snip2SameRect">
            <a:avLst/>
          </a:prstGeom>
          <a:solidFill>
            <a:srgbClr val="3399FF"/>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t>Resist the urge to check email or do other non-class activities</a:t>
            </a:r>
            <a:endParaRPr kumimoji="0" lang="en-US" sz="1800" b="1" i="0" u="none" strike="noStrike" cap="none" normalizeH="0" baseline="0" dirty="0">
              <a:ln>
                <a:noFill/>
              </a:ln>
              <a:solidFill>
                <a:schemeClr val="tx1"/>
              </a:solidFill>
              <a:effectLst/>
              <a:latin typeface="Verdana" pitchFamily="34" charset="0"/>
            </a:endParaRPr>
          </a:p>
        </p:txBody>
      </p:sp>
      <p:sp>
        <p:nvSpPr>
          <p:cNvPr id="5" name="Rectangle: Top Corners Snipped 4">
            <a:extLst>
              <a:ext uri="{FF2B5EF4-FFF2-40B4-BE49-F238E27FC236}">
                <a16:creationId xmlns:a16="http://schemas.microsoft.com/office/drawing/2014/main" id="{DD1B256F-3E18-4899-B04E-F1C5897AD9D3}"/>
              </a:ext>
            </a:extLst>
          </p:cNvPr>
          <p:cNvSpPr/>
          <p:nvPr/>
        </p:nvSpPr>
        <p:spPr bwMode="auto">
          <a:xfrm>
            <a:off x="4328490" y="3615072"/>
            <a:ext cx="2892055" cy="1765004"/>
          </a:xfrm>
          <a:prstGeom prst="snip2SameRect">
            <a:avLst/>
          </a:prstGeom>
          <a:solidFill>
            <a:srgbClr val="3399FF"/>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t>Stay with us through the duration</a:t>
            </a:r>
            <a:endParaRPr kumimoji="0" lang="en-US" sz="1800" b="1" i="0" u="none" strike="noStrike" cap="none" normalizeH="0" baseline="0" dirty="0">
              <a:ln>
                <a:noFill/>
              </a:ln>
              <a:solidFill>
                <a:schemeClr val="tx1"/>
              </a:solidFill>
              <a:effectLst/>
              <a:latin typeface="Verdana" pitchFamily="34" charset="0"/>
            </a:endParaRPr>
          </a:p>
        </p:txBody>
      </p:sp>
      <p:sp>
        <p:nvSpPr>
          <p:cNvPr id="6" name="Rectangle: Top Corners Snipped 5">
            <a:extLst>
              <a:ext uri="{FF2B5EF4-FFF2-40B4-BE49-F238E27FC236}">
                <a16:creationId xmlns:a16="http://schemas.microsoft.com/office/drawing/2014/main" id="{91C4FF08-FE90-484D-9D60-54E06B17AA4E}"/>
              </a:ext>
            </a:extLst>
          </p:cNvPr>
          <p:cNvSpPr/>
          <p:nvPr/>
        </p:nvSpPr>
        <p:spPr bwMode="auto">
          <a:xfrm>
            <a:off x="7923333" y="3615072"/>
            <a:ext cx="2892055" cy="1765004"/>
          </a:xfrm>
          <a:prstGeom prst="snip2SameRect">
            <a:avLst/>
          </a:prstGeom>
          <a:solidFill>
            <a:srgbClr val="3399FF"/>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t>Actively Participate</a:t>
            </a:r>
            <a:endParaRPr kumimoji="0" lang="en-US" sz="1800" b="1" i="0" u="none" strike="noStrike" cap="none" normalizeH="0" baseline="0" dirty="0">
              <a:ln>
                <a:noFill/>
              </a:ln>
              <a:solidFill>
                <a:schemeClr val="tx1"/>
              </a:solidFill>
              <a:effectLst/>
              <a:latin typeface="Verdana" pitchFamily="34" charset="0"/>
            </a:endParaRPr>
          </a:p>
        </p:txBody>
      </p:sp>
      <p:sp>
        <p:nvSpPr>
          <p:cNvPr id="8" name="Rectangle 7">
            <a:extLst>
              <a:ext uri="{FF2B5EF4-FFF2-40B4-BE49-F238E27FC236}">
                <a16:creationId xmlns:a16="http://schemas.microsoft.com/office/drawing/2014/main" id="{B03995FA-C14D-420E-B052-30EB3798330B}"/>
              </a:ext>
            </a:extLst>
          </p:cNvPr>
          <p:cNvSpPr/>
          <p:nvPr/>
        </p:nvSpPr>
        <p:spPr>
          <a:xfrm>
            <a:off x="2192482" y="5689547"/>
            <a:ext cx="9227127" cy="1077218"/>
          </a:xfrm>
          <a:prstGeom prst="rect">
            <a:avLst/>
          </a:prstGeom>
        </p:spPr>
        <p:txBody>
          <a:bodyPr wrap="square">
            <a:spAutoFit/>
          </a:bodyPr>
          <a:lstStyle/>
          <a:p>
            <a:pPr algn="ctr" eaLnBrk="0" hangingPunct="0"/>
            <a:r>
              <a:rPr lang="en-US" sz="3200" dirty="0"/>
              <a:t>85% of attendees who take the exam pass it within 30 days</a:t>
            </a:r>
          </a:p>
        </p:txBody>
      </p:sp>
    </p:spTree>
    <p:extLst>
      <p:ext uri="{BB962C8B-B14F-4D97-AF65-F5344CB8AC3E}">
        <p14:creationId xmlns:p14="http://schemas.microsoft.com/office/powerpoint/2010/main" val="93065272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26" presetClass="entr" presetSubtype="0" fill="hold" grpId="0"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down)">
                                      <p:cBhvr>
                                        <p:cTn id="28" dur="580">
                                          <p:stCondLst>
                                            <p:cond delay="0"/>
                                          </p:stCondLst>
                                        </p:cTn>
                                        <p:tgtEl>
                                          <p:spTgt spid="8"/>
                                        </p:tgtEl>
                                      </p:cBhvr>
                                    </p:animEffect>
                                    <p:anim calcmode="lin" valueType="num">
                                      <p:cBhvr>
                                        <p:cTn id="29"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30"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31"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32"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33"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34" dur="26">
                                          <p:stCondLst>
                                            <p:cond delay="650"/>
                                          </p:stCondLst>
                                        </p:cTn>
                                        <p:tgtEl>
                                          <p:spTgt spid="8"/>
                                        </p:tgtEl>
                                      </p:cBhvr>
                                      <p:to x="100000" y="60000"/>
                                    </p:animScale>
                                    <p:animScale>
                                      <p:cBhvr>
                                        <p:cTn id="35" dur="166" decel="50000">
                                          <p:stCondLst>
                                            <p:cond delay="676"/>
                                          </p:stCondLst>
                                        </p:cTn>
                                        <p:tgtEl>
                                          <p:spTgt spid="8"/>
                                        </p:tgtEl>
                                      </p:cBhvr>
                                      <p:to x="100000" y="100000"/>
                                    </p:animScale>
                                    <p:animScale>
                                      <p:cBhvr>
                                        <p:cTn id="36" dur="26">
                                          <p:stCondLst>
                                            <p:cond delay="1312"/>
                                          </p:stCondLst>
                                        </p:cTn>
                                        <p:tgtEl>
                                          <p:spTgt spid="8"/>
                                        </p:tgtEl>
                                      </p:cBhvr>
                                      <p:to x="100000" y="80000"/>
                                    </p:animScale>
                                    <p:animScale>
                                      <p:cBhvr>
                                        <p:cTn id="37" dur="166" decel="50000">
                                          <p:stCondLst>
                                            <p:cond delay="1338"/>
                                          </p:stCondLst>
                                        </p:cTn>
                                        <p:tgtEl>
                                          <p:spTgt spid="8"/>
                                        </p:tgtEl>
                                      </p:cBhvr>
                                      <p:to x="100000" y="100000"/>
                                    </p:animScale>
                                    <p:animScale>
                                      <p:cBhvr>
                                        <p:cTn id="38" dur="26">
                                          <p:stCondLst>
                                            <p:cond delay="1642"/>
                                          </p:stCondLst>
                                        </p:cTn>
                                        <p:tgtEl>
                                          <p:spTgt spid="8"/>
                                        </p:tgtEl>
                                      </p:cBhvr>
                                      <p:to x="100000" y="90000"/>
                                    </p:animScale>
                                    <p:animScale>
                                      <p:cBhvr>
                                        <p:cTn id="39" dur="166" decel="50000">
                                          <p:stCondLst>
                                            <p:cond delay="1668"/>
                                          </p:stCondLst>
                                        </p:cTn>
                                        <p:tgtEl>
                                          <p:spTgt spid="8"/>
                                        </p:tgtEl>
                                      </p:cBhvr>
                                      <p:to x="100000" y="100000"/>
                                    </p:animScale>
                                    <p:animScale>
                                      <p:cBhvr>
                                        <p:cTn id="40" dur="26">
                                          <p:stCondLst>
                                            <p:cond delay="1808"/>
                                          </p:stCondLst>
                                        </p:cTn>
                                        <p:tgtEl>
                                          <p:spTgt spid="8"/>
                                        </p:tgtEl>
                                      </p:cBhvr>
                                      <p:to x="100000" y="95000"/>
                                    </p:animScale>
                                    <p:animScale>
                                      <p:cBhvr>
                                        <p:cTn id="41"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9B17ADC-B6C7-455C-BBF8-FE75AC64513B}"/>
              </a:ext>
            </a:extLst>
          </p:cNvPr>
          <p:cNvSpPr>
            <a:spLocks noGrp="1"/>
          </p:cNvSpPr>
          <p:nvPr>
            <p:ph type="body" sz="quarter" idx="12"/>
          </p:nvPr>
        </p:nvSpPr>
        <p:spPr>
          <a:xfrm>
            <a:off x="271104" y="3384551"/>
            <a:ext cx="10014402" cy="2287382"/>
          </a:xfrm>
        </p:spPr>
        <p:txBody>
          <a:bodyPr/>
          <a:lstStyle/>
          <a:p>
            <a:r>
              <a:rPr lang="en-US" sz="4400" dirty="0"/>
              <a:t>Think about how the technologies you learn about can be leveraged in your business!</a:t>
            </a:r>
          </a:p>
        </p:txBody>
      </p:sp>
      <p:sp>
        <p:nvSpPr>
          <p:cNvPr id="2" name="Title 1">
            <a:extLst>
              <a:ext uri="{FF2B5EF4-FFF2-40B4-BE49-F238E27FC236}">
                <a16:creationId xmlns:a16="http://schemas.microsoft.com/office/drawing/2014/main" id="{B5B67181-AD98-42BF-85E9-B1114831D9FF}"/>
              </a:ext>
            </a:extLst>
          </p:cNvPr>
          <p:cNvSpPr>
            <a:spLocks noGrp="1"/>
          </p:cNvSpPr>
          <p:nvPr>
            <p:ph type="title"/>
          </p:nvPr>
        </p:nvSpPr>
        <p:spPr/>
        <p:txBody>
          <a:bodyPr>
            <a:normAutofit/>
          </a:bodyPr>
          <a:lstStyle/>
          <a:p>
            <a:r>
              <a:rPr lang="en-US" dirty="0"/>
              <a:t>Make the most of the event…</a:t>
            </a:r>
          </a:p>
        </p:txBody>
      </p:sp>
    </p:spTree>
    <p:extLst>
      <p:ext uri="{BB962C8B-B14F-4D97-AF65-F5344CB8AC3E}">
        <p14:creationId xmlns:p14="http://schemas.microsoft.com/office/powerpoint/2010/main" val="1082860822"/>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C924A-004D-41B9-BF11-86B46B255415}"/>
              </a:ext>
            </a:extLst>
          </p:cNvPr>
          <p:cNvSpPr>
            <a:spLocks noGrp="1"/>
          </p:cNvSpPr>
          <p:nvPr>
            <p:ph type="title"/>
          </p:nvPr>
        </p:nvSpPr>
        <p:spPr/>
        <p:txBody>
          <a:bodyPr/>
          <a:lstStyle/>
          <a:p>
            <a:r>
              <a:rPr lang="en-US" sz="3200" dirty="0"/>
              <a:t>Attendee Challenge </a:t>
            </a:r>
            <a:r>
              <a:rPr lang="en-US" dirty="0"/>
              <a:t>– What Azure challenges should we tackle?</a:t>
            </a:r>
            <a:br>
              <a:rPr lang="en-US" dirty="0"/>
            </a:br>
            <a:r>
              <a:rPr lang="en-US" sz="3200" dirty="0"/>
              <a:t>What Challenges Are You Facing?</a:t>
            </a:r>
            <a:br>
              <a:rPr lang="en-US" sz="3200" dirty="0"/>
            </a:br>
            <a:r>
              <a:rPr lang="en-US" sz="3200" dirty="0"/>
              <a:t>What ideas do you have for projects?</a:t>
            </a:r>
            <a:endParaRPr lang="en-US" dirty="0"/>
          </a:p>
        </p:txBody>
      </p:sp>
      <p:sp>
        <p:nvSpPr>
          <p:cNvPr id="3" name="Content Placeholder 2">
            <a:extLst>
              <a:ext uri="{FF2B5EF4-FFF2-40B4-BE49-F238E27FC236}">
                <a16:creationId xmlns:a16="http://schemas.microsoft.com/office/drawing/2014/main" id="{0650CD24-E0F6-4EAE-8CDE-5B07ACA1F82A}"/>
              </a:ext>
            </a:extLst>
          </p:cNvPr>
          <p:cNvSpPr>
            <a:spLocks noGrp="1"/>
          </p:cNvSpPr>
          <p:nvPr>
            <p:ph idx="1"/>
          </p:nvPr>
        </p:nvSpPr>
        <p:spPr/>
        <p:txBody>
          <a:bodyPr/>
          <a:lstStyle/>
          <a:p>
            <a:pPr marL="0" indent="0">
              <a:buNone/>
            </a:pPr>
            <a:r>
              <a:rPr lang="en-US" dirty="0"/>
              <a:t>Examples: </a:t>
            </a:r>
          </a:p>
          <a:p>
            <a:r>
              <a:rPr lang="en-US" sz="2000" dirty="0"/>
              <a:t>Contoso Purchases Fabrikam and needs to Migrate Fabrikam to Contoso or Azure</a:t>
            </a:r>
          </a:p>
          <a:p>
            <a:r>
              <a:rPr lang="en-US" sz="2000" dirty="0"/>
              <a:t>How to Architect Networks Using Isolation Security Zones to Enhance Security Posture When Moving to Azure</a:t>
            </a:r>
          </a:p>
          <a:p>
            <a:r>
              <a:rPr lang="en-US" sz="2000" dirty="0"/>
              <a:t>What challenges are YOU facing?</a:t>
            </a:r>
          </a:p>
          <a:p>
            <a:endParaRPr lang="en-US" sz="1600" dirty="0"/>
          </a:p>
          <a:p>
            <a:endParaRPr lang="en-US" sz="1600" dirty="0"/>
          </a:p>
          <a:p>
            <a:pPr marL="0" indent="0">
              <a:buNone/>
            </a:pPr>
            <a:r>
              <a:rPr lang="en-US" sz="3200" dirty="0"/>
              <a:t>This is where you get the most out of this event!!!!</a:t>
            </a:r>
          </a:p>
        </p:txBody>
      </p:sp>
      <p:sp>
        <p:nvSpPr>
          <p:cNvPr id="4" name="Text Placeholder 3">
            <a:extLst>
              <a:ext uri="{FF2B5EF4-FFF2-40B4-BE49-F238E27FC236}">
                <a16:creationId xmlns:a16="http://schemas.microsoft.com/office/drawing/2014/main" id="{4E2C55FB-22E2-478F-9604-E02014DC97AA}"/>
              </a:ext>
            </a:extLst>
          </p:cNvPr>
          <p:cNvSpPr>
            <a:spLocks noGrp="1"/>
          </p:cNvSpPr>
          <p:nvPr>
            <p:ph type="body" sz="quarter" idx="10"/>
          </p:nvPr>
        </p:nvSpPr>
        <p:spPr/>
        <p:txBody>
          <a:bodyPr/>
          <a:lstStyle/>
          <a:p>
            <a:endParaRPr lang="en-US"/>
          </a:p>
        </p:txBody>
      </p:sp>
      <p:sp>
        <p:nvSpPr>
          <p:cNvPr id="5" name="Double Wave 4">
            <a:extLst>
              <a:ext uri="{FF2B5EF4-FFF2-40B4-BE49-F238E27FC236}">
                <a16:creationId xmlns:a16="http://schemas.microsoft.com/office/drawing/2014/main" id="{9EC1E62F-B666-4DCC-AC56-E9A1AADF772F}"/>
              </a:ext>
            </a:extLst>
          </p:cNvPr>
          <p:cNvSpPr/>
          <p:nvPr/>
        </p:nvSpPr>
        <p:spPr bwMode="auto">
          <a:xfrm>
            <a:off x="7144033" y="4599708"/>
            <a:ext cx="4637334" cy="1497477"/>
          </a:xfrm>
          <a:prstGeom prst="doubleWave">
            <a:avLst/>
          </a:prstGeom>
          <a:solidFill>
            <a:srgbClr val="0070C0"/>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3600" dirty="0"/>
              <a:t>Parking Lot </a:t>
            </a:r>
          </a:p>
          <a:p>
            <a:pPr marL="0" marR="0" indent="0" algn="ctr" defTabSz="914400" rtl="0" eaLnBrk="0" fontAlgn="base" latinLnBrk="0" hangingPunct="0">
              <a:lnSpc>
                <a:spcPct val="100000"/>
              </a:lnSpc>
              <a:spcBef>
                <a:spcPct val="0"/>
              </a:spcBef>
              <a:spcAft>
                <a:spcPct val="0"/>
              </a:spcAft>
              <a:buClrTx/>
              <a:buSzTx/>
              <a:buFontTx/>
              <a:buNone/>
              <a:tabLst/>
            </a:pPr>
            <a:r>
              <a:rPr lang="en-US" sz="3600" dirty="0"/>
              <a:t>Post It Notes</a:t>
            </a:r>
            <a:endParaRPr kumimoji="0" lang="en-US" sz="3600" b="1" i="0" u="none" strike="noStrike" cap="none" normalizeH="0" baseline="0" dirty="0">
              <a:ln>
                <a:noFill/>
              </a:ln>
              <a:solidFill>
                <a:schemeClr val="tx1"/>
              </a:solidFill>
              <a:effectLst/>
              <a:latin typeface="Verdana" pitchFamily="34" charset="0"/>
            </a:endParaRPr>
          </a:p>
        </p:txBody>
      </p:sp>
    </p:spTree>
    <p:extLst>
      <p:ext uri="{BB962C8B-B14F-4D97-AF65-F5344CB8AC3E}">
        <p14:creationId xmlns:p14="http://schemas.microsoft.com/office/powerpoint/2010/main" val="3576520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anim calcmode="lin" valueType="num">
                                      <p:cBhvr>
                                        <p:cTn id="8" dur="2000" fill="hold"/>
                                        <p:tgtEl>
                                          <p:spTgt spid="5"/>
                                        </p:tgtEl>
                                        <p:attrNameLst>
                                          <p:attrName>ppt_w</p:attrName>
                                        </p:attrNameLst>
                                      </p:cBhvr>
                                      <p:tavLst>
                                        <p:tav tm="0" fmla="#ppt_w*sin(2.5*pi*$)">
                                          <p:val>
                                            <p:fltVal val="0"/>
                                          </p:val>
                                        </p:tav>
                                        <p:tav tm="100000">
                                          <p:val>
                                            <p:fltVal val="1"/>
                                          </p:val>
                                        </p:tav>
                                      </p:tavLst>
                                    </p:anim>
                                    <p:anim calcmode="lin" valueType="num">
                                      <p:cBhvr>
                                        <p:cTn id="9" dur="20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E9D1C08-ABF2-4178-9600-F70D7803A73A}"/>
              </a:ext>
            </a:extLst>
          </p:cNvPr>
          <p:cNvSpPr>
            <a:spLocks noGrp="1"/>
          </p:cNvSpPr>
          <p:nvPr>
            <p:ph type="title"/>
          </p:nvPr>
        </p:nvSpPr>
        <p:spPr/>
        <p:txBody>
          <a:bodyPr/>
          <a:lstStyle/>
          <a:p>
            <a:r>
              <a:rPr lang="en-US" dirty="0"/>
              <a:t>Making it REAL!!!</a:t>
            </a:r>
          </a:p>
        </p:txBody>
      </p:sp>
      <p:sp>
        <p:nvSpPr>
          <p:cNvPr id="7" name="Text Placeholder 6">
            <a:extLst>
              <a:ext uri="{FF2B5EF4-FFF2-40B4-BE49-F238E27FC236}">
                <a16:creationId xmlns:a16="http://schemas.microsoft.com/office/drawing/2014/main" id="{0759DD94-2A1B-4404-ACE7-1951FAB3EFAD}"/>
              </a:ext>
            </a:extLst>
          </p:cNvPr>
          <p:cNvSpPr>
            <a:spLocks noGrp="1"/>
          </p:cNvSpPr>
          <p:nvPr>
            <p:ph sz="half" idx="1"/>
          </p:nvPr>
        </p:nvSpPr>
        <p:spPr>
          <a:xfrm>
            <a:off x="348252" y="1934580"/>
            <a:ext cx="5328650" cy="4183586"/>
          </a:xfrm>
        </p:spPr>
        <p:txBody>
          <a:bodyPr/>
          <a:lstStyle/>
          <a:p>
            <a:pPr marL="0" indent="0">
              <a:buNone/>
            </a:pPr>
            <a:r>
              <a:rPr lang="en-US" altLang="en-US"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Day 1:  Monday, May 14, 2018</a:t>
            </a:r>
            <a:endParaRPr lang="en-US" dirty="0"/>
          </a:p>
        </p:txBody>
      </p:sp>
      <p:sp>
        <p:nvSpPr>
          <p:cNvPr id="2" name="Content Placeholder 1">
            <a:extLst>
              <a:ext uri="{FF2B5EF4-FFF2-40B4-BE49-F238E27FC236}">
                <a16:creationId xmlns:a16="http://schemas.microsoft.com/office/drawing/2014/main" id="{9BA3A437-D097-4F9D-AB53-99AE664BFD7A}"/>
              </a:ext>
            </a:extLst>
          </p:cNvPr>
          <p:cNvSpPr>
            <a:spLocks noGrp="1"/>
          </p:cNvSpPr>
          <p:nvPr>
            <p:ph sz="half" idx="2"/>
          </p:nvPr>
        </p:nvSpPr>
        <p:spPr>
          <a:xfrm>
            <a:off x="5880101" y="1934580"/>
            <a:ext cx="5067300" cy="4183586"/>
          </a:xfrm>
        </p:spPr>
        <p:txBody>
          <a:bodyPr/>
          <a:lstStyle/>
          <a:p>
            <a:pPr marL="0" indent="0">
              <a:buNone/>
            </a:pPr>
            <a:r>
              <a:rPr lang="en-US" altLang="en-US"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rPr>
              <a:t>Day 2:  Tuesday, May 15, 2018</a:t>
            </a:r>
            <a:endParaRPr lang="en-US" dirty="0"/>
          </a:p>
        </p:txBody>
      </p:sp>
      <p:sp>
        <p:nvSpPr>
          <p:cNvPr id="5" name="Text Placeholder 4">
            <a:extLst>
              <a:ext uri="{FF2B5EF4-FFF2-40B4-BE49-F238E27FC236}">
                <a16:creationId xmlns:a16="http://schemas.microsoft.com/office/drawing/2014/main" id="{1597504A-3771-4074-B4AF-E06D8FB05A9B}"/>
              </a:ext>
            </a:extLst>
          </p:cNvPr>
          <p:cNvSpPr>
            <a:spLocks noGrp="1"/>
          </p:cNvSpPr>
          <p:nvPr>
            <p:ph type="body" sz="quarter" idx="10"/>
          </p:nvPr>
        </p:nvSpPr>
        <p:spPr/>
        <p:txBody>
          <a:bodyPr/>
          <a:lstStyle/>
          <a:p>
            <a:r>
              <a:rPr lang="en-US" dirty="0">
                <a:latin typeface="Calibri" panose="020F0502020204030204" pitchFamily="34" charset="0"/>
                <a:ea typeface="Calibri" panose="020F0502020204030204" pitchFamily="34" charset="0"/>
                <a:cs typeface="Times New Roman" panose="02020603050405020304" pitchFamily="18" charset="0"/>
              </a:rPr>
              <a:t>Evaluation Link: </a:t>
            </a:r>
            <a:r>
              <a:rPr lang="en-US" u="sng" dirty="0">
                <a:hlinkClick r:id="rId2"/>
              </a:rPr>
              <a:t>https://tinyurl.com/510GA535</a:t>
            </a:r>
            <a:r>
              <a:rPr lang="en-US" dirty="0"/>
              <a:t> </a:t>
            </a:r>
            <a:r>
              <a:rPr lang="en-US" dirty="0">
                <a:latin typeface="Calibri" panose="020F0502020204030204" pitchFamily="34" charset="0"/>
                <a:ea typeface="Calibri" panose="020F0502020204030204" pitchFamily="34" charset="0"/>
                <a:cs typeface="Times New Roman" panose="02020603050405020304" pitchFamily="18" charset="0"/>
              </a:rPr>
              <a:t> </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3">
            <a:extLst>
              <a:ext uri="{FF2B5EF4-FFF2-40B4-BE49-F238E27FC236}">
                <a16:creationId xmlns:a16="http://schemas.microsoft.com/office/drawing/2014/main" id="{22807FEE-3114-49FA-954E-D217EC6E3D05}"/>
              </a:ext>
            </a:extLst>
          </p:cNvPr>
          <p:cNvSpPr>
            <a:spLocks noChangeArrowheads="1"/>
          </p:cNvSpPr>
          <p:nvPr/>
        </p:nvSpPr>
        <p:spPr bwMode="auto">
          <a:xfrm>
            <a:off x="6456088" y="5804850"/>
            <a:ext cx="4195379" cy="969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28528" rIns="0" bIns="0" numCol="1" anchor="ctr" anchorCtr="0" compatLnSpc="1">
            <a:prstTxWarp prst="textNoShape">
              <a:avLst/>
            </a:prstTxWarp>
            <a:spAutoFit/>
          </a:bodyPr>
          <a:lstStyle/>
          <a:p>
            <a:pPr eaLnBrk="0" hangingPunct="0"/>
            <a:r>
              <a:rPr lang="en-US" altLang="en-US" sz="1200" dirty="0">
                <a:latin typeface="Calibri Light" panose="020F0302020204030204" pitchFamily="34" charset="0"/>
                <a:ea typeface="Times New Roman" panose="02020603050405020304" pitchFamily="18" charset="0"/>
                <a:cs typeface="Calibri Light" panose="020F0302020204030204" pitchFamily="34" charset="0"/>
              </a:rPr>
              <a:t>Room</a:t>
            </a:r>
            <a:r>
              <a:rPr lang="en-US" altLang="en-US" sz="1200" b="0" dirty="0">
                <a:latin typeface="Calibri Light" panose="020F0302020204030204" pitchFamily="34" charset="0"/>
                <a:ea typeface="Times New Roman" panose="02020603050405020304" pitchFamily="18" charset="0"/>
                <a:cs typeface="Calibri Light" panose="020F0302020204030204" pitchFamily="34" charset="0"/>
              </a:rPr>
              <a:t>:   1st Floor - Washington</a:t>
            </a:r>
            <a:endParaRPr lang="en-US" altLang="en-US" sz="300" b="0" dirty="0"/>
          </a:p>
          <a:p>
            <a:pPr eaLnBrk="0" hangingPunct="0"/>
            <a:r>
              <a:rPr lang="en-US" altLang="en-US" sz="1200" dirty="0" err="1">
                <a:latin typeface="Calibri Light" panose="020F0302020204030204" pitchFamily="34" charset="0"/>
                <a:ea typeface="Calibri" panose="020F0502020204030204" pitchFamily="34" charset="0"/>
                <a:cs typeface="Calibri Light" panose="020F0302020204030204" pitchFamily="34" charset="0"/>
              </a:rPr>
              <a:t>WiFi</a:t>
            </a:r>
            <a:r>
              <a:rPr lang="en-US" altLang="en-US" sz="1200" b="0" dirty="0">
                <a:latin typeface="Calibri Light" panose="020F0302020204030204" pitchFamily="34" charset="0"/>
                <a:ea typeface="Calibri" panose="020F0502020204030204" pitchFamily="34" charset="0"/>
                <a:cs typeface="Calibri Light" panose="020F0302020204030204" pitchFamily="34" charset="0"/>
              </a:rPr>
              <a:t>:  MSFTGUEST;  Open browser; Event Code: TBD</a:t>
            </a:r>
          </a:p>
          <a:p>
            <a:pPr eaLnBrk="0" hangingPunct="0"/>
            <a:r>
              <a:rPr lang="en-US" altLang="en-US" sz="1200" dirty="0">
                <a:latin typeface="Calibri Light" panose="020F0302020204030204" pitchFamily="34" charset="0"/>
                <a:cs typeface="Calibri Light" panose="020F0302020204030204" pitchFamily="34" charset="0"/>
              </a:rPr>
              <a:t>Content:</a:t>
            </a:r>
            <a:r>
              <a:rPr lang="en-US" altLang="en-US" sz="1200" b="0" dirty="0">
                <a:latin typeface="Calibri Light" panose="020F0302020204030204" pitchFamily="34" charset="0"/>
                <a:cs typeface="Calibri Light" panose="020F0302020204030204" pitchFamily="34" charset="0"/>
              </a:rPr>
              <a:t> </a:t>
            </a:r>
            <a:r>
              <a:rPr lang="en-US" altLang="en-US" sz="1200" b="0" dirty="0">
                <a:latin typeface="Calibri Light" panose="020F0302020204030204" pitchFamily="34" charset="0"/>
                <a:ea typeface="Calibri" panose="020F0502020204030204" pitchFamily="34" charset="0"/>
                <a:cs typeface="Calibri Light" panose="020F0302020204030204" pitchFamily="34" charset="0"/>
                <a:hlinkClick r:id="rId3"/>
              </a:rPr>
              <a:t>https://github.com/guruskill/70-535</a:t>
            </a:r>
            <a:r>
              <a:rPr lang="en-US" altLang="en-US" sz="1200" b="0" dirty="0">
                <a:latin typeface="Calibri Light" panose="020F0302020204030204" pitchFamily="34" charset="0"/>
                <a:ea typeface="Calibri" panose="020F0502020204030204" pitchFamily="34" charset="0"/>
                <a:cs typeface="Calibri Light" panose="020F0302020204030204" pitchFamily="34" charset="0"/>
              </a:rPr>
              <a:t>  …</a:t>
            </a:r>
          </a:p>
          <a:p>
            <a:pPr eaLnBrk="0" hangingPunct="0"/>
            <a:r>
              <a:rPr lang="en-US" altLang="en-US" sz="1200" b="0" dirty="0">
                <a:latin typeface="Calibri Light" panose="020F0302020204030204" pitchFamily="34" charset="0"/>
                <a:ea typeface="Calibri" panose="020F0502020204030204" pitchFamily="34" charset="0"/>
                <a:cs typeface="Calibri Light" panose="020F0302020204030204" pitchFamily="34" charset="0"/>
              </a:rPr>
              <a:t>        Folders  </a:t>
            </a:r>
            <a:r>
              <a:rPr lang="en-US" altLang="en-US" sz="1200" dirty="0">
                <a:latin typeface="Calibri Light" panose="020F0302020204030204" pitchFamily="34" charset="0"/>
                <a:ea typeface="Calibri" panose="020F0502020204030204" pitchFamily="34" charset="0"/>
                <a:cs typeface="Calibri Light" panose="020F0302020204030204" pitchFamily="34" charset="0"/>
              </a:rPr>
              <a:t>Decks</a:t>
            </a:r>
            <a:r>
              <a:rPr lang="en-US" altLang="en-US" sz="1200" b="0" dirty="0">
                <a:latin typeface="Calibri Light" panose="020F0302020204030204" pitchFamily="34" charset="0"/>
                <a:ea typeface="Calibri" panose="020F0502020204030204" pitchFamily="34" charset="0"/>
                <a:cs typeface="Calibri Light" panose="020F0302020204030204" pitchFamily="34" charset="0"/>
              </a:rPr>
              <a:t>:  Presentations\2018-05-14-Boston\   </a:t>
            </a:r>
            <a:r>
              <a:rPr lang="en-US" altLang="en-US" sz="1200" dirty="0">
                <a:latin typeface="Calibri Light" panose="020F0302020204030204" pitchFamily="34" charset="0"/>
                <a:ea typeface="Calibri" panose="020F0502020204030204" pitchFamily="34" charset="0"/>
                <a:cs typeface="Calibri Light" panose="020F0302020204030204" pitchFamily="34" charset="0"/>
              </a:rPr>
              <a:t>Labs</a:t>
            </a:r>
            <a:r>
              <a:rPr lang="en-US" altLang="en-US" sz="1200" b="0" dirty="0">
                <a:latin typeface="Calibri Light" panose="020F0302020204030204" pitchFamily="34" charset="0"/>
                <a:ea typeface="Calibri" panose="020F0502020204030204" pitchFamily="34" charset="0"/>
                <a:cs typeface="Calibri Light" panose="020F0302020204030204" pitchFamily="34" charset="0"/>
              </a:rPr>
              <a:t>: Labs\</a:t>
            </a:r>
            <a:endParaRPr lang="en-US" altLang="en-US" sz="1200" b="0" dirty="0">
              <a:solidFill>
                <a:srgbClr val="2F5496"/>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AFFCA02C-D337-4BE1-B27F-7C5EF7D8EA5A}"/>
              </a:ext>
            </a:extLst>
          </p:cNvPr>
          <p:cNvSpPr/>
          <p:nvPr/>
        </p:nvSpPr>
        <p:spPr bwMode="auto">
          <a:xfrm>
            <a:off x="0" y="-13667"/>
            <a:ext cx="12192000" cy="998378"/>
          </a:xfrm>
          <a:prstGeom prst="rect">
            <a:avLst/>
          </a:prstGeom>
          <a:solidFill>
            <a:srgbClr val="92D050"/>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4800" b="1" i="0" u="none" strike="noStrike" cap="none" normalizeH="0" baseline="0" dirty="0">
                <a:ln>
                  <a:noFill/>
                </a:ln>
                <a:solidFill>
                  <a:schemeClr val="tx1"/>
                </a:solidFill>
                <a:effectLst/>
                <a:latin typeface="Verdana" pitchFamily="34" charset="0"/>
              </a:rPr>
              <a:t>Making It REAL!!!</a:t>
            </a:r>
          </a:p>
        </p:txBody>
      </p:sp>
      <p:graphicFrame>
        <p:nvGraphicFramePr>
          <p:cNvPr id="4" name="Table 3">
            <a:extLst>
              <a:ext uri="{FF2B5EF4-FFF2-40B4-BE49-F238E27FC236}">
                <a16:creationId xmlns:a16="http://schemas.microsoft.com/office/drawing/2014/main" id="{FBAFCE12-8F4C-4BA2-AF8B-C7F037805B4C}"/>
              </a:ext>
            </a:extLst>
          </p:cNvPr>
          <p:cNvGraphicFramePr>
            <a:graphicFrameLocks noGrp="1"/>
          </p:cNvGraphicFramePr>
          <p:nvPr>
            <p:extLst>
              <p:ext uri="{D42A27DB-BD31-4B8C-83A1-F6EECF244321}">
                <p14:modId xmlns:p14="http://schemas.microsoft.com/office/powerpoint/2010/main" val="630196592"/>
              </p:ext>
            </p:extLst>
          </p:nvPr>
        </p:nvGraphicFramePr>
        <p:xfrm>
          <a:off x="187571" y="2276615"/>
          <a:ext cx="5548343" cy="4271899"/>
        </p:xfrm>
        <a:graphic>
          <a:graphicData uri="http://schemas.openxmlformats.org/drawingml/2006/table">
            <a:tbl>
              <a:tblPr firstRow="1" firstCol="1" bandRow="1"/>
              <a:tblGrid>
                <a:gridCol w="1182434">
                  <a:extLst>
                    <a:ext uri="{9D8B030D-6E8A-4147-A177-3AD203B41FA5}">
                      <a16:colId xmlns:a16="http://schemas.microsoft.com/office/drawing/2014/main" val="2301337170"/>
                    </a:ext>
                  </a:extLst>
                </a:gridCol>
                <a:gridCol w="2465930">
                  <a:extLst>
                    <a:ext uri="{9D8B030D-6E8A-4147-A177-3AD203B41FA5}">
                      <a16:colId xmlns:a16="http://schemas.microsoft.com/office/drawing/2014/main" val="3362276741"/>
                    </a:ext>
                  </a:extLst>
                </a:gridCol>
                <a:gridCol w="1899979">
                  <a:extLst>
                    <a:ext uri="{9D8B030D-6E8A-4147-A177-3AD203B41FA5}">
                      <a16:colId xmlns:a16="http://schemas.microsoft.com/office/drawing/2014/main" val="3762334117"/>
                    </a:ext>
                  </a:extLst>
                </a:gridCol>
              </a:tblGrid>
              <a:tr h="197485">
                <a:tc>
                  <a:txBody>
                    <a:bodyPr/>
                    <a:lstStyle/>
                    <a:p>
                      <a:pPr marL="0" marR="0" algn="ctr">
                        <a:lnSpc>
                          <a:spcPct val="107000"/>
                        </a:lnSpc>
                        <a:spcBef>
                          <a:spcPts val="0"/>
                        </a:spcBef>
                        <a:spcAft>
                          <a:spcPts val="0"/>
                        </a:spcAft>
                      </a:pPr>
                      <a:r>
                        <a:rPr lang="en-US" sz="1400" b="1">
                          <a:effectLst/>
                          <a:latin typeface="Calibri" panose="020F0502020204030204" pitchFamily="34" charset="0"/>
                          <a:ea typeface="Calibri" panose="020F0502020204030204" pitchFamily="34" charset="0"/>
                          <a:cs typeface="Times New Roman" panose="02020603050405020304" pitchFamily="18" charset="0"/>
                        </a:rPr>
                        <a:t>Time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400" b="1">
                          <a:effectLst/>
                          <a:latin typeface="Calibri" panose="020F0502020204030204" pitchFamily="34" charset="0"/>
                          <a:ea typeface="Calibri" panose="020F0502020204030204" pitchFamily="34" charset="0"/>
                          <a:cs typeface="Times New Roman" panose="02020603050405020304" pitchFamily="18" charset="0"/>
                        </a:rPr>
                        <a:t>Topic</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400" b="1">
                          <a:effectLst/>
                          <a:latin typeface="Calibri" panose="020F0502020204030204" pitchFamily="34" charset="0"/>
                          <a:ea typeface="Calibri" panose="020F0502020204030204" pitchFamily="34" charset="0"/>
                          <a:cs typeface="Times New Roman" panose="02020603050405020304" pitchFamily="18" charset="0"/>
                        </a:rPr>
                        <a:t>Speaker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FC000"/>
                    </a:solidFill>
                  </a:tcPr>
                </a:tc>
                <a:extLst>
                  <a:ext uri="{0D108BD9-81ED-4DB2-BD59-A6C34878D82A}">
                    <a16:rowId xmlns:a16="http://schemas.microsoft.com/office/drawing/2014/main" val="1615149216"/>
                  </a:ext>
                </a:extLst>
              </a:tr>
              <a:tr h="277495">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8:30 – 9:00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gridSpan="2">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Breakfast, Registration, Setup</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hMerge="1">
                  <a:txBody>
                    <a:bodyPr/>
                    <a:lstStyle/>
                    <a:p>
                      <a:endParaRPr lang="en-US"/>
                    </a:p>
                  </a:txBody>
                  <a:tcPr/>
                </a:tc>
                <a:extLst>
                  <a:ext uri="{0D108BD9-81ED-4DB2-BD59-A6C34878D82A}">
                    <a16:rowId xmlns:a16="http://schemas.microsoft.com/office/drawing/2014/main" val="3775752262"/>
                  </a:ext>
                </a:extLst>
              </a:tr>
              <a:tr h="266700">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8:45 – 9:00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Welcome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Ryan Sockalosky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447048160"/>
                  </a:ext>
                </a:extLst>
              </a:tr>
              <a:tr h="266700">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9:00 – 9:15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Agenda Overview</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Dan Stolts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extLst>
                  <a:ext uri="{0D108BD9-81ED-4DB2-BD59-A6C34878D82A}">
                    <a16:rowId xmlns:a16="http://schemas.microsoft.com/office/drawing/2014/main" val="2586666621"/>
                  </a:ext>
                </a:extLst>
              </a:tr>
              <a:tr h="266700">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9:15 – 9:50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Becoming a Cloud Architect &amp; DevOps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Dan Stolts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3922153485"/>
                  </a:ext>
                </a:extLst>
              </a:tr>
              <a:tr h="266700">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9:50-10:15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Fidelity Certified Services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2D05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Ryan Sockalosky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345202195"/>
                  </a:ext>
                </a:extLst>
              </a:tr>
              <a:tr h="266700">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10:15 – 10:30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gridSpan="2">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Break &amp; Networking with Microsoft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hMerge="1">
                  <a:txBody>
                    <a:bodyPr/>
                    <a:lstStyle/>
                    <a:p>
                      <a:endParaRPr lang="en-US"/>
                    </a:p>
                  </a:txBody>
                  <a:tcPr/>
                </a:tc>
                <a:extLst>
                  <a:ext uri="{0D108BD9-81ED-4DB2-BD59-A6C34878D82A}">
                    <a16:rowId xmlns:a16="http://schemas.microsoft.com/office/drawing/2014/main" val="3381386270"/>
                  </a:ext>
                </a:extLst>
              </a:tr>
              <a:tr h="277495">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10:30 – 11:30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Design Network Implementation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tc>
                  <a:txBody>
                    <a:bodyPr/>
                    <a:lstStyle/>
                    <a:p>
                      <a:pPr marL="0" marR="0" algn="ctr">
                        <a:lnSpc>
                          <a:spcPct val="107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Patrick El-Azem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2980943936"/>
                  </a:ext>
                </a:extLst>
              </a:tr>
              <a:tr h="277495">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11:30 – 12:30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Design Data Implementation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Coach Culbertson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extLst>
                  <a:ext uri="{0D108BD9-81ED-4DB2-BD59-A6C34878D82A}">
                    <a16:rowId xmlns:a16="http://schemas.microsoft.com/office/drawing/2014/main" val="2775193552"/>
                  </a:ext>
                </a:extLst>
              </a:tr>
              <a:tr h="271780">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12:30 – 1:30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gridSpan="2">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Lunch &amp; Networking &amp; Labs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hMerge="1">
                  <a:txBody>
                    <a:bodyPr/>
                    <a:lstStyle/>
                    <a:p>
                      <a:endParaRPr lang="en-US"/>
                    </a:p>
                  </a:txBody>
                  <a:tcPr/>
                </a:tc>
                <a:extLst>
                  <a:ext uri="{0D108BD9-81ED-4DB2-BD59-A6C34878D82A}">
                    <a16:rowId xmlns:a16="http://schemas.microsoft.com/office/drawing/2014/main" val="3668979221"/>
                  </a:ext>
                </a:extLst>
              </a:tr>
              <a:tr h="266700">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1:30 – 2:30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Design for Operations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tc>
                  <a:txBody>
                    <a:bodyPr/>
                    <a:lstStyle/>
                    <a:p>
                      <a:pPr marL="0" marR="0" algn="ctr">
                        <a:lnSpc>
                          <a:spcPct val="107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Patrick El-Azem</a:t>
                      </a:r>
                      <a:r>
                        <a:rPr lang="en-US" sz="1200">
                          <a:effectLst/>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extLst>
                  <a:ext uri="{0D108BD9-81ED-4DB2-BD59-A6C34878D82A}">
                    <a16:rowId xmlns:a16="http://schemas.microsoft.com/office/drawing/2014/main" val="448859325"/>
                  </a:ext>
                </a:extLst>
              </a:tr>
              <a:tr h="266700">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2:30 – 2:45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gridSpan="2">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Break &amp; Networking with Microsoft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hMerge="1">
                  <a:txBody>
                    <a:bodyPr/>
                    <a:lstStyle/>
                    <a:p>
                      <a:endParaRPr lang="en-US"/>
                    </a:p>
                  </a:txBody>
                  <a:tcPr/>
                </a:tc>
                <a:extLst>
                  <a:ext uri="{0D108BD9-81ED-4DB2-BD59-A6C34878D82A}">
                    <a16:rowId xmlns:a16="http://schemas.microsoft.com/office/drawing/2014/main" val="368684068"/>
                  </a:ext>
                </a:extLst>
              </a:tr>
              <a:tr h="277495">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2:45 – 3:30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Design Security &amp; Identity Solutions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Coach Culbertson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extLst>
                  <a:ext uri="{0D108BD9-81ED-4DB2-BD59-A6C34878D82A}">
                    <a16:rowId xmlns:a16="http://schemas.microsoft.com/office/drawing/2014/main" val="950979269"/>
                  </a:ext>
                </a:extLst>
              </a:tr>
              <a:tr h="509270">
                <a:tc>
                  <a:txBody>
                    <a:bodyPr/>
                    <a:lstStyle/>
                    <a:p>
                      <a:pPr marL="0" marR="0" algn="ctr">
                        <a:lnSpc>
                          <a:spcPct val="107000"/>
                        </a:lnSpc>
                        <a:spcBef>
                          <a:spcPts val="0"/>
                        </a:spcBef>
                        <a:spcAft>
                          <a:spcPts val="0"/>
                        </a:spcAft>
                      </a:pPr>
                      <a:r>
                        <a:rPr lang="en-US" sz="1300" b="1">
                          <a:effectLst/>
                          <a:latin typeface="Calibri" panose="020F0502020204030204" pitchFamily="34" charset="0"/>
                          <a:ea typeface="Calibri" panose="020F0502020204030204" pitchFamily="34" charset="0"/>
                          <a:cs typeface="Times New Roman" panose="02020603050405020304" pitchFamily="18" charset="0"/>
                        </a:rPr>
                        <a:t>3:30 – 5:00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a:txBody>
                    <a:bodyPr/>
                    <a:lstStyle/>
                    <a:p>
                      <a:pPr marL="0" marR="0" algn="ctr">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Making it Real with Practical Application – Brainstorming &amp; Assigned Labs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2D050"/>
                    </a:solidFill>
                  </a:tcPr>
                </a:tc>
                <a:tc>
                  <a:txBody>
                    <a:bodyPr/>
                    <a:lstStyle/>
                    <a:p>
                      <a:pPr marL="0" marR="0" algn="ctr">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Dan, Coach, Patrick, Others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3025" marR="73025" marT="18415" marB="18415">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2667102697"/>
                  </a:ext>
                </a:extLst>
              </a:tr>
            </a:tbl>
          </a:graphicData>
        </a:graphic>
      </p:graphicFrame>
      <p:graphicFrame>
        <p:nvGraphicFramePr>
          <p:cNvPr id="11" name="Table 10">
            <a:extLst>
              <a:ext uri="{FF2B5EF4-FFF2-40B4-BE49-F238E27FC236}">
                <a16:creationId xmlns:a16="http://schemas.microsoft.com/office/drawing/2014/main" id="{7F19D4C8-80EB-4189-B2ED-571A30A848C7}"/>
              </a:ext>
            </a:extLst>
          </p:cNvPr>
          <p:cNvGraphicFramePr>
            <a:graphicFrameLocks noGrp="1"/>
          </p:cNvGraphicFramePr>
          <p:nvPr>
            <p:extLst>
              <p:ext uri="{D42A27DB-BD31-4B8C-83A1-F6EECF244321}">
                <p14:modId xmlns:p14="http://schemas.microsoft.com/office/powerpoint/2010/main" val="2057705130"/>
              </p:ext>
            </p:extLst>
          </p:nvPr>
        </p:nvGraphicFramePr>
        <p:xfrm>
          <a:off x="5880101" y="2484783"/>
          <a:ext cx="5901267" cy="3222055"/>
        </p:xfrm>
        <a:graphic>
          <a:graphicData uri="http://schemas.openxmlformats.org/drawingml/2006/table">
            <a:tbl>
              <a:tblPr firstRow="1" firstCol="1" bandRow="1"/>
              <a:tblGrid>
                <a:gridCol w="1322413">
                  <a:extLst>
                    <a:ext uri="{9D8B030D-6E8A-4147-A177-3AD203B41FA5}">
                      <a16:colId xmlns:a16="http://schemas.microsoft.com/office/drawing/2014/main" val="850126628"/>
                    </a:ext>
                  </a:extLst>
                </a:gridCol>
                <a:gridCol w="3008489">
                  <a:extLst>
                    <a:ext uri="{9D8B030D-6E8A-4147-A177-3AD203B41FA5}">
                      <a16:colId xmlns:a16="http://schemas.microsoft.com/office/drawing/2014/main" val="250458730"/>
                    </a:ext>
                  </a:extLst>
                </a:gridCol>
                <a:gridCol w="1570365">
                  <a:extLst>
                    <a:ext uri="{9D8B030D-6E8A-4147-A177-3AD203B41FA5}">
                      <a16:colId xmlns:a16="http://schemas.microsoft.com/office/drawing/2014/main" val="4272312493"/>
                    </a:ext>
                  </a:extLst>
                </a:gridCol>
              </a:tblGrid>
              <a:tr h="280670">
                <a:tc>
                  <a:txBody>
                    <a:bodyPr/>
                    <a:lstStyle/>
                    <a:p>
                      <a:pPr marL="0" marR="0" algn="ctr">
                        <a:lnSpc>
                          <a:spcPct val="106000"/>
                        </a:lnSpc>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Time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70C0"/>
                    </a:solidFill>
                  </a:tcPr>
                </a:tc>
                <a:tc>
                  <a:txBody>
                    <a:bodyPr/>
                    <a:lstStyle/>
                    <a:p>
                      <a:pPr marL="0" marR="0" algn="ctr">
                        <a:lnSpc>
                          <a:spcPct val="106000"/>
                        </a:lnSpc>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Topic</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70C0"/>
                    </a:solidFill>
                  </a:tcPr>
                </a:tc>
                <a:tc>
                  <a:txBody>
                    <a:bodyPr/>
                    <a:lstStyle/>
                    <a:p>
                      <a:pPr marL="0" marR="0" algn="ctr">
                        <a:lnSpc>
                          <a:spcPct val="106000"/>
                        </a:lnSpc>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Speaker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70C0"/>
                    </a:solidFill>
                  </a:tcPr>
                </a:tc>
                <a:extLst>
                  <a:ext uri="{0D108BD9-81ED-4DB2-BD59-A6C34878D82A}">
                    <a16:rowId xmlns:a16="http://schemas.microsoft.com/office/drawing/2014/main" val="2300621151"/>
                  </a:ext>
                </a:extLst>
              </a:tr>
              <a:tr h="271145">
                <a:tc>
                  <a:txBody>
                    <a:bodyPr/>
                    <a:lstStyle/>
                    <a:p>
                      <a:pPr marL="0" marR="0" algn="ctr">
                        <a:lnSpc>
                          <a:spcPct val="106000"/>
                        </a:lnSpc>
                        <a:spcBef>
                          <a:spcPts val="0"/>
                        </a:spcBef>
                        <a:spcAft>
                          <a:spcPts val="0"/>
                        </a:spcAft>
                      </a:pPr>
                      <a:r>
                        <a:rPr lang="en-US" sz="13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8:30 – 9:00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70C0"/>
                    </a:solidFill>
                  </a:tcPr>
                </a:tc>
                <a:tc gridSpan="2">
                  <a:txBody>
                    <a:bodyPr/>
                    <a:lstStyle/>
                    <a:p>
                      <a:pPr marL="0" marR="0" algn="ctr">
                        <a:lnSpc>
                          <a:spcPct val="106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Breakfast, Registration, Setup</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hMerge="1">
                  <a:txBody>
                    <a:bodyPr/>
                    <a:lstStyle/>
                    <a:p>
                      <a:endParaRPr lang="en-US"/>
                    </a:p>
                  </a:txBody>
                  <a:tcPr/>
                </a:tc>
                <a:extLst>
                  <a:ext uri="{0D108BD9-81ED-4DB2-BD59-A6C34878D82A}">
                    <a16:rowId xmlns:a16="http://schemas.microsoft.com/office/drawing/2014/main" val="2275921016"/>
                  </a:ext>
                </a:extLst>
              </a:tr>
              <a:tr h="271145">
                <a:tc>
                  <a:txBody>
                    <a:bodyPr/>
                    <a:lstStyle/>
                    <a:p>
                      <a:pPr marL="0" marR="0" algn="ctr">
                        <a:lnSpc>
                          <a:spcPct val="106000"/>
                        </a:lnSpc>
                        <a:spcBef>
                          <a:spcPts val="0"/>
                        </a:spcBef>
                        <a:spcAft>
                          <a:spcPts val="0"/>
                        </a:spcAft>
                      </a:pPr>
                      <a:r>
                        <a:rPr lang="en-US" sz="13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9:00 – 10:15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70C0"/>
                    </a:solidFill>
                  </a:tcPr>
                </a:tc>
                <a:tc>
                  <a:txBody>
                    <a:bodyPr/>
                    <a:lstStyle/>
                    <a:p>
                      <a:pPr marL="0" marR="0">
                        <a:lnSpc>
                          <a:spcPct val="106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Exam Tips and Architecting for Your Company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tc>
                  <a:txBody>
                    <a:bodyPr/>
                    <a:lstStyle/>
                    <a:p>
                      <a:pPr marL="0" marR="0">
                        <a:lnSpc>
                          <a:spcPct val="106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Dan Stolts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487951899"/>
                  </a:ext>
                </a:extLst>
              </a:tr>
              <a:tr h="229870">
                <a:tc>
                  <a:txBody>
                    <a:bodyPr/>
                    <a:lstStyle/>
                    <a:p>
                      <a:pPr marL="0" marR="0" algn="ctr">
                        <a:lnSpc>
                          <a:spcPct val="106000"/>
                        </a:lnSpc>
                        <a:spcBef>
                          <a:spcPts val="0"/>
                        </a:spcBef>
                        <a:spcAft>
                          <a:spcPts val="0"/>
                        </a:spcAft>
                      </a:pPr>
                      <a:r>
                        <a:rPr lang="en-US" sz="13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10:15 – 10:30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70C0"/>
                    </a:solidFill>
                  </a:tcPr>
                </a:tc>
                <a:tc gridSpan="2">
                  <a:txBody>
                    <a:bodyPr/>
                    <a:lstStyle/>
                    <a:p>
                      <a:pPr marL="0" marR="0" algn="ctr">
                        <a:lnSpc>
                          <a:spcPct val="106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Break &amp; Networking with Microsoft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hMerge="1">
                  <a:txBody>
                    <a:bodyPr/>
                    <a:lstStyle/>
                    <a:p>
                      <a:endParaRPr lang="en-US"/>
                    </a:p>
                  </a:txBody>
                  <a:tcPr/>
                </a:tc>
                <a:extLst>
                  <a:ext uri="{0D108BD9-81ED-4DB2-BD59-A6C34878D82A}">
                    <a16:rowId xmlns:a16="http://schemas.microsoft.com/office/drawing/2014/main" val="4108070279"/>
                  </a:ext>
                </a:extLst>
              </a:tr>
              <a:tr h="256540">
                <a:tc>
                  <a:txBody>
                    <a:bodyPr/>
                    <a:lstStyle/>
                    <a:p>
                      <a:pPr marL="0" marR="0" algn="ctr">
                        <a:lnSpc>
                          <a:spcPct val="106000"/>
                        </a:lnSpc>
                        <a:spcBef>
                          <a:spcPts val="0"/>
                        </a:spcBef>
                        <a:spcAft>
                          <a:spcPts val="0"/>
                        </a:spcAft>
                      </a:pPr>
                      <a:r>
                        <a:rPr lang="en-US" sz="13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10:30 – 12:00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70C0"/>
                    </a:solidFill>
                  </a:tcPr>
                </a:tc>
                <a:tc>
                  <a:txBody>
                    <a:bodyPr/>
                    <a:lstStyle/>
                    <a:p>
                      <a:pPr marL="0" marR="0">
                        <a:lnSpc>
                          <a:spcPct val="106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Design Compute Infrastructure</a:t>
                      </a: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tc>
                  <a:txBody>
                    <a:bodyPr/>
                    <a:lstStyle/>
                    <a:p>
                      <a:pPr marL="0" marR="0">
                        <a:lnSpc>
                          <a:spcPct val="106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Dan Stolts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157430849"/>
                  </a:ext>
                </a:extLst>
              </a:tr>
              <a:tr h="271145">
                <a:tc>
                  <a:txBody>
                    <a:bodyPr/>
                    <a:lstStyle/>
                    <a:p>
                      <a:pPr marL="0" marR="0" algn="ctr">
                        <a:lnSpc>
                          <a:spcPct val="106000"/>
                        </a:lnSpc>
                        <a:spcBef>
                          <a:spcPts val="0"/>
                        </a:spcBef>
                        <a:spcAft>
                          <a:spcPts val="0"/>
                        </a:spcAft>
                      </a:pPr>
                      <a:r>
                        <a:rPr lang="en-US" sz="13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12:00 – 1:00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70C0"/>
                    </a:solidFill>
                  </a:tcPr>
                </a:tc>
                <a:tc gridSpan="2">
                  <a:txBody>
                    <a:bodyPr/>
                    <a:lstStyle/>
                    <a:p>
                      <a:pPr marL="0" marR="0" algn="ctr">
                        <a:lnSpc>
                          <a:spcPct val="106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Lunch &amp; Networking &amp; Labs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hMerge="1">
                  <a:txBody>
                    <a:bodyPr/>
                    <a:lstStyle/>
                    <a:p>
                      <a:endParaRPr lang="en-US"/>
                    </a:p>
                  </a:txBody>
                  <a:tcPr/>
                </a:tc>
                <a:extLst>
                  <a:ext uri="{0D108BD9-81ED-4DB2-BD59-A6C34878D82A}">
                    <a16:rowId xmlns:a16="http://schemas.microsoft.com/office/drawing/2014/main" val="2634617100"/>
                  </a:ext>
                </a:extLst>
              </a:tr>
              <a:tr h="277495">
                <a:tc>
                  <a:txBody>
                    <a:bodyPr/>
                    <a:lstStyle/>
                    <a:p>
                      <a:pPr marL="0" marR="0" algn="ctr">
                        <a:lnSpc>
                          <a:spcPct val="106000"/>
                        </a:lnSpc>
                        <a:spcBef>
                          <a:spcPts val="0"/>
                        </a:spcBef>
                        <a:spcAft>
                          <a:spcPts val="0"/>
                        </a:spcAft>
                      </a:pPr>
                      <a:r>
                        <a:rPr lang="en-US" sz="13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1:00 – 3:15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70C0"/>
                    </a:solidFill>
                  </a:tcPr>
                </a:tc>
                <a:tc>
                  <a:txBody>
                    <a:bodyPr/>
                    <a:lstStyle/>
                    <a:p>
                      <a:pPr marL="0" marR="0">
                        <a:lnSpc>
                          <a:spcPct val="106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Design Solutions Using Platform Services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tc>
                  <a:txBody>
                    <a:bodyPr/>
                    <a:lstStyle/>
                    <a:p>
                      <a:pPr marL="0" marR="0">
                        <a:lnSpc>
                          <a:spcPct val="106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Coach Culbertson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2785591560"/>
                  </a:ext>
                </a:extLst>
              </a:tr>
              <a:tr h="271145">
                <a:tc>
                  <a:txBody>
                    <a:bodyPr/>
                    <a:lstStyle/>
                    <a:p>
                      <a:pPr marL="0" marR="0" algn="ctr">
                        <a:lnSpc>
                          <a:spcPct val="106000"/>
                        </a:lnSpc>
                        <a:spcBef>
                          <a:spcPts val="0"/>
                        </a:spcBef>
                        <a:spcAft>
                          <a:spcPts val="0"/>
                        </a:spcAft>
                      </a:pPr>
                      <a:r>
                        <a:rPr lang="en-US" sz="13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3:15 – 3:30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70C0"/>
                    </a:solidFill>
                  </a:tcPr>
                </a:tc>
                <a:tc gridSpan="2">
                  <a:txBody>
                    <a:bodyPr/>
                    <a:lstStyle/>
                    <a:p>
                      <a:pPr marL="0" marR="0" algn="ctr">
                        <a:lnSpc>
                          <a:spcPct val="106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Break</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C000"/>
                    </a:solidFill>
                  </a:tcPr>
                </a:tc>
                <a:tc hMerge="1">
                  <a:txBody>
                    <a:bodyPr/>
                    <a:lstStyle/>
                    <a:p>
                      <a:endParaRPr lang="en-US"/>
                    </a:p>
                  </a:txBody>
                  <a:tcPr/>
                </a:tc>
                <a:extLst>
                  <a:ext uri="{0D108BD9-81ED-4DB2-BD59-A6C34878D82A}">
                    <a16:rowId xmlns:a16="http://schemas.microsoft.com/office/drawing/2014/main" val="1477047690"/>
                  </a:ext>
                </a:extLst>
              </a:tr>
              <a:tr h="271145">
                <a:tc>
                  <a:txBody>
                    <a:bodyPr/>
                    <a:lstStyle/>
                    <a:p>
                      <a:pPr marL="0" marR="0" algn="ctr">
                        <a:lnSpc>
                          <a:spcPct val="106000"/>
                        </a:lnSpc>
                        <a:spcBef>
                          <a:spcPts val="0"/>
                        </a:spcBef>
                        <a:spcAft>
                          <a:spcPts val="0"/>
                        </a:spcAft>
                      </a:pPr>
                      <a:r>
                        <a:rPr lang="en-US" sz="13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3:30 – 4:15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70C0"/>
                    </a:solidFill>
                  </a:tcPr>
                </a:tc>
                <a:tc>
                  <a:txBody>
                    <a:bodyPr/>
                    <a:lstStyle/>
                    <a:p>
                      <a:pPr marL="0" marR="0">
                        <a:lnSpc>
                          <a:spcPct val="106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Making it Real: Whiteboarding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2D050"/>
                    </a:solidFill>
                  </a:tcPr>
                </a:tc>
                <a:tc>
                  <a:txBody>
                    <a:bodyPr/>
                    <a:lstStyle/>
                    <a:p>
                      <a:pPr marL="0" marR="0">
                        <a:lnSpc>
                          <a:spcPct val="106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Dan, Coach, Others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extLst>
                  <a:ext uri="{0D108BD9-81ED-4DB2-BD59-A6C34878D82A}">
                    <a16:rowId xmlns:a16="http://schemas.microsoft.com/office/drawing/2014/main" val="3724455268"/>
                  </a:ext>
                </a:extLst>
              </a:tr>
              <a:tr h="271145">
                <a:tc>
                  <a:txBody>
                    <a:bodyPr/>
                    <a:lstStyle/>
                    <a:p>
                      <a:pPr marL="0" marR="0" algn="ctr">
                        <a:lnSpc>
                          <a:spcPct val="106000"/>
                        </a:lnSpc>
                        <a:spcBef>
                          <a:spcPts val="0"/>
                        </a:spcBef>
                        <a:spcAft>
                          <a:spcPts val="0"/>
                        </a:spcAft>
                      </a:pPr>
                      <a:r>
                        <a:rPr lang="en-US" sz="13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4:15 – 4:45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70C0"/>
                    </a:solidFill>
                  </a:tcPr>
                </a:tc>
                <a:tc>
                  <a:txBody>
                    <a:bodyPr/>
                    <a:lstStyle/>
                    <a:p>
                      <a:pPr marL="0" marR="0">
                        <a:lnSpc>
                          <a:spcPct val="106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Making it Real: Architecting Real World Solutions – Whiteboarding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92D050"/>
                    </a:solidFill>
                  </a:tcPr>
                </a:tc>
                <a:tc>
                  <a:txBody>
                    <a:bodyPr/>
                    <a:lstStyle/>
                    <a:p>
                      <a:pPr marL="0" marR="0">
                        <a:lnSpc>
                          <a:spcPct val="106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Dan, Coach, Others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FF4"/>
                    </a:solidFill>
                  </a:tcPr>
                </a:tc>
                <a:extLst>
                  <a:ext uri="{0D108BD9-81ED-4DB2-BD59-A6C34878D82A}">
                    <a16:rowId xmlns:a16="http://schemas.microsoft.com/office/drawing/2014/main" val="3207874106"/>
                  </a:ext>
                </a:extLst>
              </a:tr>
              <a:tr h="271145">
                <a:tc>
                  <a:txBody>
                    <a:bodyPr/>
                    <a:lstStyle/>
                    <a:p>
                      <a:pPr marL="0" marR="0" algn="ctr">
                        <a:lnSpc>
                          <a:spcPct val="106000"/>
                        </a:lnSpc>
                        <a:spcBef>
                          <a:spcPts val="0"/>
                        </a:spcBef>
                        <a:spcAft>
                          <a:spcPts val="0"/>
                        </a:spcAft>
                      </a:pPr>
                      <a:r>
                        <a:rPr lang="en-US" sz="1300" b="1" kern="120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4:45-5:00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70C0"/>
                    </a:solidFill>
                  </a:tcPr>
                </a:tc>
                <a:tc>
                  <a:txBody>
                    <a:bodyPr/>
                    <a:lstStyle/>
                    <a:p>
                      <a:pPr marL="0" marR="0">
                        <a:lnSpc>
                          <a:spcPct val="106000"/>
                        </a:lnSpc>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Wrap-Up/Closing Next Steps and Homework (Labs)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tc>
                  <a:txBody>
                    <a:bodyPr/>
                    <a:lstStyle/>
                    <a:p>
                      <a:pPr marL="0" marR="0">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Dan, Coach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0325" marR="60325" marT="15240" marB="1524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8DEE7"/>
                    </a:solidFill>
                  </a:tcPr>
                </a:tc>
                <a:extLst>
                  <a:ext uri="{0D108BD9-81ED-4DB2-BD59-A6C34878D82A}">
                    <a16:rowId xmlns:a16="http://schemas.microsoft.com/office/drawing/2014/main" val="1924429069"/>
                  </a:ext>
                </a:extLst>
              </a:tr>
            </a:tbl>
          </a:graphicData>
        </a:graphic>
      </p:graphicFrame>
    </p:spTree>
    <p:extLst>
      <p:ext uri="{BB962C8B-B14F-4D97-AF65-F5344CB8AC3E}">
        <p14:creationId xmlns:p14="http://schemas.microsoft.com/office/powerpoint/2010/main" val="2738624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AAF88D8-32BE-41A9-AD16-EF1F93ADD441}"/>
              </a:ext>
            </a:extLst>
          </p:cNvPr>
          <p:cNvSpPr>
            <a:spLocks noGrp="1"/>
          </p:cNvSpPr>
          <p:nvPr>
            <p:ph type="body" sz="quarter" idx="12"/>
          </p:nvPr>
        </p:nvSpPr>
        <p:spPr>
          <a:xfrm>
            <a:off x="271102" y="1945758"/>
            <a:ext cx="11371547" cy="3561907"/>
          </a:xfrm>
        </p:spPr>
        <p:txBody>
          <a:bodyPr/>
          <a:lstStyle/>
          <a:p>
            <a:r>
              <a:rPr lang="en-US" dirty="0"/>
              <a:t>50% off for next 30 days</a:t>
            </a:r>
          </a:p>
          <a:p>
            <a:endParaRPr lang="en-US" dirty="0"/>
          </a:p>
          <a:p>
            <a:r>
              <a:rPr lang="en-US" dirty="0"/>
              <a:t>Please take the exam within the voucher activation window.  </a:t>
            </a:r>
          </a:p>
          <a:p>
            <a:r>
              <a:rPr lang="en-US" dirty="0"/>
              <a:t>The voucher is tied directly to you and will be emailed directly to you right after the event.</a:t>
            </a:r>
          </a:p>
        </p:txBody>
      </p:sp>
      <p:sp>
        <p:nvSpPr>
          <p:cNvPr id="4" name="Title 3">
            <a:extLst>
              <a:ext uri="{FF2B5EF4-FFF2-40B4-BE49-F238E27FC236}">
                <a16:creationId xmlns:a16="http://schemas.microsoft.com/office/drawing/2014/main" id="{BBC3F4A2-099C-428A-80A0-1B6A5FD15734}"/>
              </a:ext>
            </a:extLst>
          </p:cNvPr>
          <p:cNvSpPr>
            <a:spLocks noGrp="1"/>
          </p:cNvSpPr>
          <p:nvPr>
            <p:ph type="title"/>
          </p:nvPr>
        </p:nvSpPr>
        <p:spPr/>
        <p:txBody>
          <a:bodyPr>
            <a:normAutofit/>
          </a:bodyPr>
          <a:lstStyle/>
          <a:p>
            <a:r>
              <a:rPr lang="en-US" dirty="0"/>
              <a:t>We have exam vouchers!!!</a:t>
            </a:r>
          </a:p>
        </p:txBody>
      </p:sp>
    </p:spTree>
    <p:extLst>
      <p:ext uri="{BB962C8B-B14F-4D97-AF65-F5344CB8AC3E}">
        <p14:creationId xmlns:p14="http://schemas.microsoft.com/office/powerpoint/2010/main" val="35098841"/>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FAB9F4-2610-4B82-A3C8-49AB51E6A56D}"/>
              </a:ext>
            </a:extLst>
          </p:cNvPr>
          <p:cNvSpPr>
            <a:spLocks noGrp="1"/>
          </p:cNvSpPr>
          <p:nvPr>
            <p:ph type="body" sz="quarter" idx="12"/>
          </p:nvPr>
        </p:nvSpPr>
        <p:spPr>
          <a:xfrm>
            <a:off x="271103" y="1975104"/>
            <a:ext cx="9649074" cy="3532561"/>
          </a:xfrm>
        </p:spPr>
        <p:txBody>
          <a:bodyPr/>
          <a:lstStyle/>
          <a:p>
            <a:pPr lvl="0"/>
            <a:r>
              <a:rPr lang="en-US" sz="3600" b="1" dirty="0"/>
              <a:t>Free Test Prep Voucher: </a:t>
            </a:r>
            <a:endParaRPr lang="en-US" sz="3600" dirty="0"/>
          </a:p>
          <a:p>
            <a:pPr lvl="1"/>
            <a:r>
              <a:rPr lang="en-US" dirty="0"/>
              <a:t>We are offering a test prep voucher to every attendee on a request basis only. Attendees will have to email </a:t>
            </a:r>
            <a:r>
              <a:rPr lang="en-US" u="sng" dirty="0">
                <a:hlinkClick r:id="rId2"/>
              </a:rPr>
              <a:t>skillupmsft@microsoft.com</a:t>
            </a:r>
            <a:r>
              <a:rPr lang="en-US" dirty="0"/>
              <a:t> to receive their code after the event. They will receive a note about this in their Thank You email but please make sure this is something you promote at this event. </a:t>
            </a:r>
            <a:r>
              <a:rPr lang="en-US" b="1" dirty="0"/>
              <a:t>Please note</a:t>
            </a:r>
            <a:r>
              <a:rPr lang="en-US" dirty="0"/>
              <a:t>: There is a limited number of vouchers available. They are distributed on a first-come, first-served basis until all our vouchers have been requested.</a:t>
            </a:r>
          </a:p>
          <a:p>
            <a:endParaRPr lang="en-US" dirty="0"/>
          </a:p>
        </p:txBody>
      </p:sp>
      <p:sp>
        <p:nvSpPr>
          <p:cNvPr id="3" name="Title 2">
            <a:extLst>
              <a:ext uri="{FF2B5EF4-FFF2-40B4-BE49-F238E27FC236}">
                <a16:creationId xmlns:a16="http://schemas.microsoft.com/office/drawing/2014/main" id="{6778E768-A720-4D87-9A55-DCD602E70F81}"/>
              </a:ext>
            </a:extLst>
          </p:cNvPr>
          <p:cNvSpPr>
            <a:spLocks noGrp="1"/>
          </p:cNvSpPr>
          <p:nvPr>
            <p:ph type="title"/>
          </p:nvPr>
        </p:nvSpPr>
        <p:spPr/>
        <p:txBody>
          <a:bodyPr/>
          <a:lstStyle/>
          <a:p>
            <a:r>
              <a:rPr lang="en-US" dirty="0"/>
              <a:t>We have free practice exams</a:t>
            </a:r>
          </a:p>
        </p:txBody>
      </p:sp>
    </p:spTree>
    <p:extLst>
      <p:ext uri="{BB962C8B-B14F-4D97-AF65-F5344CB8AC3E}">
        <p14:creationId xmlns:p14="http://schemas.microsoft.com/office/powerpoint/2010/main" val="2259089299"/>
      </p:ext>
    </p:extLst>
  </p:cSld>
  <p:clrMapOvr>
    <a:masterClrMapping/>
  </p:clrMapOvr>
  <p:transition spd="slow">
    <p:push/>
  </p:transition>
</p:sld>
</file>

<file path=ppt/tags/tag1.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23051|recordLength=186584|start=0|end=23051|audioFormat={00001610-0000-0010-8000-00AA00389B71}|audioRate=44100|muted=false|volume=0.8|fadeIn=0|fadeOut=0|videoFormat={34363248-0000-0010-8000-00AA00389B71}|videoRate=15|videoWidth=256|videoHeight=256"/>
</p:tagLst>
</file>

<file path=ppt/tags/tag2.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23051|recordLength=186584|start=0|end=23051|audioFormat={00001610-0000-0010-8000-00AA00389B71}|audioRate=44100|muted=false|volume=0.8|fadeIn=0|fadeOut=0|videoFormat={34363248-0000-0010-8000-00AA00389B71}|videoRate=15|videoWidth=256|videoHeight=256"/>
</p:tagLst>
</file>

<file path=ppt/theme/theme1.xml><?xml version="1.0" encoding="utf-8"?>
<a:theme xmlns:a="http://schemas.openxmlformats.org/drawingml/2006/main" name="GuruSkill">
  <a:themeElements>
    <a:clrScheme name="Custom 1">
      <a:dk1>
        <a:srgbClr val="000000"/>
      </a:dk1>
      <a:lt1>
        <a:srgbClr val="FFFFFF"/>
      </a:lt1>
      <a:dk2>
        <a:srgbClr val="000099"/>
      </a:dk2>
      <a:lt2>
        <a:srgbClr val="C0C0C0"/>
      </a:lt2>
      <a:accent1>
        <a:srgbClr val="FFFFFF"/>
      </a:accent1>
      <a:accent2>
        <a:srgbClr val="8DACD0"/>
      </a:accent2>
      <a:accent3>
        <a:srgbClr val="FFFFFF"/>
      </a:accent3>
      <a:accent4>
        <a:srgbClr val="000000"/>
      </a:accent4>
      <a:accent5>
        <a:srgbClr val="FF9900"/>
      </a:accent5>
      <a:accent6>
        <a:srgbClr val="0000FE"/>
      </a:accent6>
      <a:hlink>
        <a:srgbClr val="006699"/>
      </a:hlink>
      <a:folHlink>
        <a:srgbClr val="000066"/>
      </a:folHlink>
    </a:clrScheme>
    <a:fontScheme name="2_Master_Templat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lnDef>
  </a:objectDefaults>
  <a:extraClrSchemeLst>
    <a:extraClrScheme>
      <a:clrScheme name="2_Master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Master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Master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Master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Master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Master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Master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2_Master_Template 8">
        <a:dk1>
          <a:srgbClr val="000000"/>
        </a:dk1>
        <a:lt1>
          <a:srgbClr val="FFFFFF"/>
        </a:lt1>
        <a:dk2>
          <a:srgbClr val="000000"/>
        </a:dk2>
        <a:lt2>
          <a:srgbClr val="C0C0C0"/>
        </a:lt2>
        <a:accent1>
          <a:srgbClr val="C1FEF9"/>
        </a:accent1>
        <a:accent2>
          <a:srgbClr val="DC0081"/>
        </a:accent2>
        <a:accent3>
          <a:srgbClr val="FFFFFF"/>
        </a:accent3>
        <a:accent4>
          <a:srgbClr val="000000"/>
        </a:accent4>
        <a:accent5>
          <a:srgbClr val="DDFEFB"/>
        </a:accent5>
        <a:accent6>
          <a:srgbClr val="C70074"/>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9">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10">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3333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1">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00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2">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99CC"/>
        </a:hlink>
        <a:folHlink>
          <a:srgbClr val="CECECE"/>
        </a:folHlink>
      </a:clrScheme>
      <a:clrMap bg1="lt1" tx1="dk1" bg2="lt2" tx2="dk2" accent1="accent1" accent2="accent2" accent3="accent3" accent4="accent4" accent5="accent5" accent6="accent6" hlink="hlink" folHlink="folHlink"/>
    </a:extraClrScheme>
    <a:extraClrScheme>
      <a:clrScheme name="2_Master_Template 13">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4">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436F9F"/>
        </a:hlink>
        <a:folHlink>
          <a:srgbClr val="CECECE"/>
        </a:folHlink>
      </a:clrScheme>
      <a:clrMap bg1="lt1" tx1="dk1" bg2="lt2" tx2="dk2" accent1="accent1" accent2="accent2" accent3="accent3" accent4="accent4" accent5="accent5" accent6="accent6" hlink="hlink" folHlink="folHlink"/>
    </a:extraClrScheme>
    <a:extraClrScheme>
      <a:clrScheme name="2_Master_Template 15">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E4BB0E"/>
        </a:hlink>
        <a:folHlink>
          <a:srgbClr val="CECECE"/>
        </a:folHlink>
      </a:clrScheme>
      <a:clrMap bg1="lt1" tx1="dk1" bg2="lt2" tx2="dk2" accent1="accent1" accent2="accent2" accent3="accent3" accent4="accent4" accent5="accent5" accent6="accent6" hlink="hlink" folHlink="folHlink"/>
    </a:extraClrScheme>
    <a:extraClrScheme>
      <a:clrScheme name="2_Master_Template 16">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FFFFFF"/>
        </a:hlink>
        <a:folHlink>
          <a:srgbClr val="CECECE"/>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NG_MOC_Core_ModuleNew2">
  <a:themeElements>
    <a:clrScheme name="">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000066"/>
      </a:folHlink>
    </a:clrScheme>
    <a:fontScheme name="2_Master_Templat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lnDef>
  </a:objectDefaults>
  <a:extraClrSchemeLst>
    <a:extraClrScheme>
      <a:clrScheme name="2_Master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Master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Master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Master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Master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Master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Master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2_Master_Template 8">
        <a:dk1>
          <a:srgbClr val="000000"/>
        </a:dk1>
        <a:lt1>
          <a:srgbClr val="FFFFFF"/>
        </a:lt1>
        <a:dk2>
          <a:srgbClr val="000000"/>
        </a:dk2>
        <a:lt2>
          <a:srgbClr val="C0C0C0"/>
        </a:lt2>
        <a:accent1>
          <a:srgbClr val="C1FEF9"/>
        </a:accent1>
        <a:accent2>
          <a:srgbClr val="DC0081"/>
        </a:accent2>
        <a:accent3>
          <a:srgbClr val="FFFFFF"/>
        </a:accent3>
        <a:accent4>
          <a:srgbClr val="000000"/>
        </a:accent4>
        <a:accent5>
          <a:srgbClr val="DDFEFB"/>
        </a:accent5>
        <a:accent6>
          <a:srgbClr val="C70074"/>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9">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10">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3333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1">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00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2">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99CC"/>
        </a:hlink>
        <a:folHlink>
          <a:srgbClr val="CECECE"/>
        </a:folHlink>
      </a:clrScheme>
      <a:clrMap bg1="lt1" tx1="dk1" bg2="lt2" tx2="dk2" accent1="accent1" accent2="accent2" accent3="accent3" accent4="accent4" accent5="accent5" accent6="accent6" hlink="hlink" folHlink="folHlink"/>
    </a:extraClrScheme>
    <a:extraClrScheme>
      <a:clrScheme name="2_Master_Template 13">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4">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436F9F"/>
        </a:hlink>
        <a:folHlink>
          <a:srgbClr val="CECECE"/>
        </a:folHlink>
      </a:clrScheme>
      <a:clrMap bg1="lt1" tx1="dk1" bg2="lt2" tx2="dk2" accent1="accent1" accent2="accent2" accent3="accent3" accent4="accent4" accent5="accent5" accent6="accent6" hlink="hlink" folHlink="folHlink"/>
    </a:extraClrScheme>
    <a:extraClrScheme>
      <a:clrScheme name="2_Master_Template 15">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E4BB0E"/>
        </a:hlink>
        <a:folHlink>
          <a:srgbClr val="CECECE"/>
        </a:folHlink>
      </a:clrScheme>
      <a:clrMap bg1="lt1" tx1="dk1" bg2="lt2" tx2="dk2" accent1="accent1" accent2="accent2" accent3="accent3" accent4="accent4" accent5="accent5" accent6="accent6" hlink="hlink" folHlink="folHlink"/>
    </a:extraClrScheme>
    <a:extraClrScheme>
      <a:clrScheme name="2_Master_Template 16">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FFFFFF"/>
        </a:hlink>
        <a:folHlink>
          <a:srgbClr val="CECECE"/>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3379</Words>
  <Application>Microsoft Office PowerPoint</Application>
  <PresentationFormat>Widescreen</PresentationFormat>
  <Paragraphs>586</Paragraphs>
  <Slides>36</Slides>
  <Notes>20</Notes>
  <HiddenSlides>3</HiddenSlides>
  <MMClips>2</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36</vt:i4>
      </vt:variant>
    </vt:vector>
  </HeadingPairs>
  <TitlesOfParts>
    <vt:vector size="50" baseType="lpstr">
      <vt:lpstr>Consolas</vt:lpstr>
      <vt:lpstr>Wingdings</vt:lpstr>
      <vt:lpstr>Courier New</vt:lpstr>
      <vt:lpstr>Segoe Light</vt:lpstr>
      <vt:lpstr>Calibri Light</vt:lpstr>
      <vt:lpstr>Arial</vt:lpstr>
      <vt:lpstr>Segoe UI Light</vt:lpstr>
      <vt:lpstr>Segoe UI</vt:lpstr>
      <vt:lpstr>Symbol</vt:lpstr>
      <vt:lpstr>Verdana</vt:lpstr>
      <vt:lpstr>Calibri</vt:lpstr>
      <vt:lpstr>Times New Roman</vt:lpstr>
      <vt:lpstr>GuruSkill</vt:lpstr>
      <vt:lpstr>NG_MOC_Core_ModuleNew2</vt:lpstr>
      <vt:lpstr>Exam 70-535 Architecting Microsoft Azure Solutions Data &amp; Cloud Skill Up Workshop - Azure Fundamentals </vt:lpstr>
      <vt:lpstr>Exam 70-533 Implementing Microsoft Azure Infrastructure Solutions</vt:lpstr>
      <vt:lpstr>Agenda and Logistics 70-535 Architecting Azure Solutions</vt:lpstr>
      <vt:lpstr>Show of Hands…</vt:lpstr>
      <vt:lpstr>Make the most of the event…</vt:lpstr>
      <vt:lpstr>Attendee Challenge – What Azure challenges should we tackle? What Challenges Are You Facing? What ideas do you have for projects?</vt:lpstr>
      <vt:lpstr>Making it REAL!!!</vt:lpstr>
      <vt:lpstr>We have exam vouchers!!!</vt:lpstr>
      <vt:lpstr>We have free practice exams</vt:lpstr>
      <vt:lpstr>Program Roadmap - So Far…Futures coming later </vt:lpstr>
      <vt:lpstr>Getting Started Labs https://docs.microsoft.com/en-us/azure/#get-started </vt:lpstr>
      <vt:lpstr>Labs </vt:lpstr>
      <vt:lpstr>Make the most of the event…</vt:lpstr>
      <vt:lpstr>Voting: Show of Hands</vt:lpstr>
      <vt:lpstr>Voting: Show of Hands</vt:lpstr>
      <vt:lpstr>Voting: Show of Hands</vt:lpstr>
      <vt:lpstr>Buckle Up!!! </vt:lpstr>
      <vt:lpstr>Following slides are NOT for the morning.  They are Making it real</vt:lpstr>
      <vt:lpstr>Good Afternoon!!!! Pause for program identification</vt:lpstr>
      <vt:lpstr>Program Roadmap</vt:lpstr>
      <vt:lpstr>Which Products are free</vt:lpstr>
      <vt:lpstr>Hierarchy</vt:lpstr>
      <vt:lpstr>Parking Lot  Speaker Panel</vt:lpstr>
      <vt:lpstr>AWS to Azure Services Comparison</vt:lpstr>
      <vt:lpstr>Azure Capacity Planning</vt:lpstr>
      <vt:lpstr>PowerPoint Presentation</vt:lpstr>
      <vt:lpstr>PowerPoint Presentation</vt:lpstr>
      <vt:lpstr>Post Event Wrap/Up</vt:lpstr>
      <vt:lpstr>Time For Feedback!</vt:lpstr>
      <vt:lpstr>Show of Hands</vt:lpstr>
      <vt:lpstr>Show of Hands</vt:lpstr>
      <vt:lpstr>Do you want more free training for you, your friends and peers?</vt:lpstr>
      <vt:lpstr>Live Feedback: In your own words: What did you think of …</vt:lpstr>
      <vt:lpstr>Feedback:  Making the Most of the event Your Projects</vt:lpstr>
      <vt:lpstr>What can we do better? What was your project?</vt:lpstr>
      <vt:lpstr>Evaluation Form Super Important. Please invest another 2 minutes now to fill out the event survey.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2017-09-15T19:14:02Z</dcterms:created>
  <dcterms:modified xsi:type="dcterms:W3CDTF">2018-06-13T19:08:45Z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dstolts@microsoft.com</vt:lpwstr>
  </property>
  <property fmtid="{D5CDD505-2E9C-101B-9397-08002B2CF9AE}" pid="5" name="MSIP_Label_f42aa342-8706-4288-bd11-ebb85995028c_SetDate">
    <vt:lpwstr>2018-01-19T07:33:26.9972805Z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